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
  </p:notesMasterIdLst>
  <p:sldIdLst>
    <p:sldId id="256" r:id="rId5"/>
    <p:sldId id="257" r:id="rId6"/>
    <p:sldId id="266" r:id="rId7"/>
    <p:sldId id="268" r:id="rId8"/>
    <p:sldId id="258" r:id="rId9"/>
    <p:sldId id="259" r:id="rId10"/>
    <p:sldId id="267" r:id="rId11"/>
    <p:sldId id="261" r:id="rId12"/>
    <p:sldId id="265" r:id="rId13"/>
    <p:sldId id="262" r:id="rId14"/>
    <p:sldId id="264" r:id="rId1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98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BAF7A-69B0-29B1-1950-BA1C5CB5C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12550D-C421-AC54-3093-122482F4EC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1869F-F2EB-C580-A8D1-0DC5160C14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F8BE8B-4F4F-3724-E371-590DABD5FFA9}"/>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869842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348C4-3E23-C71E-8D2D-BDAC106E1C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F75C9-1915-542D-C795-66603CEC98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30F032-5590-CE71-7F77-94C99579F5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C7248C-6422-EF49-223E-224F620F8E64}"/>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57503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E3F6-7D18-F9D8-45BF-E81A4FD7F7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C5DA9-02FB-A084-7F7A-B096BFF28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C033A6-BD21-5812-0292-7957E2C0D2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7C5C3BD-7196-A874-EB37-2BCAA3214CDB}"/>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764026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24AEB-1F02-42A9-9A2F-0589FDF500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DAC1F-AE18-FB73-B16F-24CDDFAAE9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20BE8B-6D2A-920D-1D0F-9AB1B880A9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4A0A4E-8778-EB42-9420-3A886C1C4D8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47383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395728"/>
          </a:xfrm>
          <a:prstGeom prst="rect">
            <a:avLst/>
          </a:prstGeom>
        </p:spPr>
      </p:pic>
      <p:pic>
        <p:nvPicPr>
          <p:cNvPr id="4" name="Image 2" descr="preencoded.png"/>
          <p:cNvPicPr>
            <a:picLocks noChangeAspect="1"/>
          </p:cNvPicPr>
          <p:nvPr/>
        </p:nvPicPr>
        <p:blipFill>
          <a:blip r:embed="rId5"/>
          <a:stretch>
            <a:fillRect/>
          </a:stretch>
        </p:blipFill>
        <p:spPr>
          <a:xfrm>
            <a:off x="795528" y="5815584"/>
            <a:ext cx="13048488" cy="36576"/>
          </a:xfrm>
          <a:prstGeom prst="rect">
            <a:avLst/>
          </a:prstGeom>
        </p:spPr>
      </p:pic>
      <p:sp>
        <p:nvSpPr>
          <p:cNvPr id="6" name="Text 0"/>
          <p:cNvSpPr/>
          <p:nvPr/>
        </p:nvSpPr>
        <p:spPr>
          <a:xfrm>
            <a:off x="1362456" y="6099048"/>
            <a:ext cx="3172968" cy="402336"/>
          </a:xfrm>
          <a:prstGeom prst="rect">
            <a:avLst/>
          </a:prstGeom>
          <a:noFill/>
          <a:ln/>
        </p:spPr>
        <p:txBody>
          <a:bodyPr wrap="none" lIns="0" tIns="0" rIns="0" bIns="0" rtlCol="0" anchor="ctr"/>
          <a:lstStyle/>
          <a:p>
            <a:pPr marL="0" indent="0" algn="l">
              <a:lnSpc>
                <a:spcPts val="3120"/>
              </a:lnSpc>
              <a:buNone/>
            </a:pPr>
            <a:endParaRPr lang="en-US" sz="2230" dirty="0"/>
          </a:p>
        </p:txBody>
      </p:sp>
      <p:sp>
        <p:nvSpPr>
          <p:cNvPr id="7" name="Text 1"/>
          <p:cNvSpPr/>
          <p:nvPr/>
        </p:nvSpPr>
        <p:spPr>
          <a:xfrm>
            <a:off x="1362456" y="6492240"/>
            <a:ext cx="3172968" cy="246888"/>
          </a:xfrm>
          <a:prstGeom prst="rect">
            <a:avLst/>
          </a:prstGeom>
          <a:noFill/>
          <a:ln/>
        </p:spPr>
        <p:txBody>
          <a:bodyPr wrap="none" lIns="0" tIns="0" rIns="0" bIns="0" rtlCol="0" anchor="ctr"/>
          <a:lstStyle/>
          <a:p>
            <a:pPr marL="0" indent="0" algn="l">
              <a:lnSpc>
                <a:spcPts val="1870"/>
              </a:lnSpc>
              <a:buNone/>
            </a:pPr>
            <a:endParaRPr lang="en-US" sz="1330" dirty="0"/>
          </a:p>
        </p:txBody>
      </p:sp>
      <p:sp>
        <p:nvSpPr>
          <p:cNvPr id="8" name="Text 2"/>
          <p:cNvSpPr/>
          <p:nvPr/>
        </p:nvSpPr>
        <p:spPr>
          <a:xfrm>
            <a:off x="795528" y="3602736"/>
            <a:ext cx="13048488" cy="1956816"/>
          </a:xfrm>
          <a:prstGeom prst="rect">
            <a:avLst/>
          </a:prstGeom>
          <a:noFill/>
          <a:ln/>
        </p:spPr>
        <p:txBody>
          <a:bodyPr wrap="square" lIns="0" tIns="0" rIns="0" bIns="0" rtlCol="0" anchor="ctr"/>
          <a:lstStyle/>
          <a:p>
            <a:pPr marL="0" indent="0" algn="l">
              <a:lnSpc>
                <a:spcPts val="7700"/>
              </a:lnSpc>
              <a:buNone/>
            </a:pPr>
            <a:r>
              <a:rPr lang="en-US" sz="6160" dirty="0">
                <a:solidFill>
                  <a:srgbClr val="E0E3D8"/>
                </a:solidFill>
                <a:latin typeface="思源黑体-思源黑体-SemiBold" pitchFamily="34" charset="0"/>
                <a:ea typeface="思源黑体-思源黑体-SemiBold" pitchFamily="34" charset="-122"/>
                <a:cs typeface="思源黑体-思源黑体-SemiBold" pitchFamily="34" charset="-120"/>
              </a:rPr>
              <a:t>E-Voting Implementation in India Using Blockchain Application</a:t>
            </a:r>
            <a:endParaRPr lang="en-US" sz="616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852160" cy="8238744"/>
          </a:xfrm>
          <a:prstGeom prst="rect">
            <a:avLst/>
          </a:prstGeom>
        </p:spPr>
      </p:pic>
      <p:pic>
        <p:nvPicPr>
          <p:cNvPr id="4" name="Image 2" descr="preencoded.png"/>
          <p:cNvPicPr>
            <a:picLocks noChangeAspect="1"/>
          </p:cNvPicPr>
          <p:nvPr/>
        </p:nvPicPr>
        <p:blipFill>
          <a:blip r:embed="rId5"/>
          <a:stretch>
            <a:fillRect/>
          </a:stretch>
        </p:blipFill>
        <p:spPr>
          <a:xfrm>
            <a:off x="6647688" y="2075688"/>
            <a:ext cx="2249424" cy="2414016"/>
          </a:xfrm>
          <a:prstGeom prst="rect">
            <a:avLst/>
          </a:prstGeom>
        </p:spPr>
      </p:pic>
      <p:pic>
        <p:nvPicPr>
          <p:cNvPr id="5" name="Image 3" descr="preencoded.png"/>
          <p:cNvPicPr>
            <a:picLocks noChangeAspect="1"/>
          </p:cNvPicPr>
          <p:nvPr/>
        </p:nvPicPr>
        <p:blipFill>
          <a:blip r:embed="rId5"/>
          <a:stretch>
            <a:fillRect/>
          </a:stretch>
        </p:blipFill>
        <p:spPr>
          <a:xfrm>
            <a:off x="6647688" y="4718304"/>
            <a:ext cx="2249424" cy="2414016"/>
          </a:xfrm>
          <a:prstGeom prst="rect">
            <a:avLst/>
          </a:prstGeom>
        </p:spPr>
      </p:pic>
      <p:pic>
        <p:nvPicPr>
          <p:cNvPr id="6" name="Image 4" descr="preencoded.png"/>
          <p:cNvPicPr>
            <a:picLocks noChangeAspect="1"/>
          </p:cNvPicPr>
          <p:nvPr/>
        </p:nvPicPr>
        <p:blipFill>
          <a:blip r:embed="rId5"/>
          <a:stretch>
            <a:fillRect/>
          </a:stretch>
        </p:blipFill>
        <p:spPr>
          <a:xfrm>
            <a:off x="9125712" y="2075688"/>
            <a:ext cx="2249424" cy="2414016"/>
          </a:xfrm>
          <a:prstGeom prst="rect">
            <a:avLst/>
          </a:prstGeom>
        </p:spPr>
      </p:pic>
      <p:pic>
        <p:nvPicPr>
          <p:cNvPr id="7" name="Image 5" descr="preencoded.png"/>
          <p:cNvPicPr>
            <a:picLocks noChangeAspect="1"/>
          </p:cNvPicPr>
          <p:nvPr/>
        </p:nvPicPr>
        <p:blipFill>
          <a:blip r:embed="rId5"/>
          <a:stretch>
            <a:fillRect/>
          </a:stretch>
        </p:blipFill>
        <p:spPr>
          <a:xfrm>
            <a:off x="9125712" y="4718304"/>
            <a:ext cx="2249424" cy="2414016"/>
          </a:xfrm>
          <a:prstGeom prst="rect">
            <a:avLst/>
          </a:prstGeom>
        </p:spPr>
      </p:pic>
      <p:pic>
        <p:nvPicPr>
          <p:cNvPr id="8" name="Image 6" descr="preencoded.png"/>
          <p:cNvPicPr>
            <a:picLocks noChangeAspect="1"/>
          </p:cNvPicPr>
          <p:nvPr/>
        </p:nvPicPr>
        <p:blipFill>
          <a:blip r:embed="rId5"/>
          <a:stretch>
            <a:fillRect/>
          </a:stretch>
        </p:blipFill>
        <p:spPr>
          <a:xfrm>
            <a:off x="11594592" y="2075688"/>
            <a:ext cx="2249424" cy="2414016"/>
          </a:xfrm>
          <a:prstGeom prst="rect">
            <a:avLst/>
          </a:prstGeom>
        </p:spPr>
      </p:pic>
      <p:pic>
        <p:nvPicPr>
          <p:cNvPr id="9" name="Image 7" descr="preencoded.png"/>
          <p:cNvPicPr>
            <a:picLocks noChangeAspect="1"/>
          </p:cNvPicPr>
          <p:nvPr/>
        </p:nvPicPr>
        <p:blipFill>
          <a:blip r:embed="rId6"/>
          <a:stretch>
            <a:fillRect/>
          </a:stretch>
        </p:blipFill>
        <p:spPr>
          <a:xfrm>
            <a:off x="6638544" y="2459736"/>
            <a:ext cx="2276856" cy="2048256"/>
          </a:xfrm>
          <a:prstGeom prst="rect">
            <a:avLst/>
          </a:prstGeom>
        </p:spPr>
      </p:pic>
      <p:pic>
        <p:nvPicPr>
          <p:cNvPr id="10" name="Image 8" descr="preencoded.png"/>
          <p:cNvPicPr>
            <a:picLocks noChangeAspect="1"/>
          </p:cNvPicPr>
          <p:nvPr/>
        </p:nvPicPr>
        <p:blipFill>
          <a:blip r:embed="rId6"/>
          <a:stretch>
            <a:fillRect/>
          </a:stretch>
        </p:blipFill>
        <p:spPr>
          <a:xfrm>
            <a:off x="6638544" y="5093208"/>
            <a:ext cx="2276856" cy="2048256"/>
          </a:xfrm>
          <a:prstGeom prst="rect">
            <a:avLst/>
          </a:prstGeom>
        </p:spPr>
      </p:pic>
      <p:pic>
        <p:nvPicPr>
          <p:cNvPr id="11" name="Image 9" descr="preencoded.png"/>
          <p:cNvPicPr>
            <a:picLocks noChangeAspect="1"/>
          </p:cNvPicPr>
          <p:nvPr/>
        </p:nvPicPr>
        <p:blipFill>
          <a:blip r:embed="rId7"/>
          <a:stretch>
            <a:fillRect/>
          </a:stretch>
        </p:blipFill>
        <p:spPr>
          <a:xfrm>
            <a:off x="9107424" y="2459736"/>
            <a:ext cx="2276856" cy="2048256"/>
          </a:xfrm>
          <a:prstGeom prst="rect">
            <a:avLst/>
          </a:prstGeom>
        </p:spPr>
      </p:pic>
      <p:pic>
        <p:nvPicPr>
          <p:cNvPr id="12" name="Image 10" descr="preencoded.png"/>
          <p:cNvPicPr>
            <a:picLocks noChangeAspect="1"/>
          </p:cNvPicPr>
          <p:nvPr/>
        </p:nvPicPr>
        <p:blipFill>
          <a:blip r:embed="rId7"/>
          <a:stretch>
            <a:fillRect/>
          </a:stretch>
        </p:blipFill>
        <p:spPr>
          <a:xfrm>
            <a:off x="9107424" y="5093208"/>
            <a:ext cx="2276856" cy="2048256"/>
          </a:xfrm>
          <a:prstGeom prst="rect">
            <a:avLst/>
          </a:prstGeom>
        </p:spPr>
      </p:pic>
      <p:pic>
        <p:nvPicPr>
          <p:cNvPr id="13" name="Image 11" descr="preencoded.png"/>
          <p:cNvPicPr>
            <a:picLocks noChangeAspect="1"/>
          </p:cNvPicPr>
          <p:nvPr/>
        </p:nvPicPr>
        <p:blipFill>
          <a:blip r:embed="rId8"/>
          <a:stretch>
            <a:fillRect/>
          </a:stretch>
        </p:blipFill>
        <p:spPr>
          <a:xfrm>
            <a:off x="11576304" y="2459736"/>
            <a:ext cx="2276856" cy="2048256"/>
          </a:xfrm>
          <a:prstGeom prst="rect">
            <a:avLst/>
          </a:prstGeom>
        </p:spPr>
      </p:pic>
      <p:pic>
        <p:nvPicPr>
          <p:cNvPr id="14" name="Image 12" descr="preencoded.png"/>
          <p:cNvPicPr>
            <a:picLocks noChangeAspect="1"/>
          </p:cNvPicPr>
          <p:nvPr/>
        </p:nvPicPr>
        <p:blipFill>
          <a:blip r:embed="rId9"/>
          <a:stretch>
            <a:fillRect/>
          </a:stretch>
        </p:blipFill>
        <p:spPr>
          <a:xfrm>
            <a:off x="6638544" y="2350008"/>
            <a:ext cx="2276856" cy="146304"/>
          </a:xfrm>
          <a:prstGeom prst="rect">
            <a:avLst/>
          </a:prstGeom>
        </p:spPr>
      </p:pic>
      <p:pic>
        <p:nvPicPr>
          <p:cNvPr id="15" name="Image 13" descr="preencoded.png"/>
          <p:cNvPicPr>
            <a:picLocks noChangeAspect="1"/>
          </p:cNvPicPr>
          <p:nvPr/>
        </p:nvPicPr>
        <p:blipFill>
          <a:blip r:embed="rId9"/>
          <a:stretch>
            <a:fillRect/>
          </a:stretch>
        </p:blipFill>
        <p:spPr>
          <a:xfrm>
            <a:off x="6638544" y="4983480"/>
            <a:ext cx="2276856" cy="146304"/>
          </a:xfrm>
          <a:prstGeom prst="rect">
            <a:avLst/>
          </a:prstGeom>
        </p:spPr>
      </p:pic>
      <p:pic>
        <p:nvPicPr>
          <p:cNvPr id="16" name="Image 14" descr="preencoded.png"/>
          <p:cNvPicPr>
            <a:picLocks noChangeAspect="1"/>
          </p:cNvPicPr>
          <p:nvPr/>
        </p:nvPicPr>
        <p:blipFill>
          <a:blip r:embed="rId10"/>
          <a:stretch>
            <a:fillRect/>
          </a:stretch>
        </p:blipFill>
        <p:spPr>
          <a:xfrm>
            <a:off x="9107424" y="2350008"/>
            <a:ext cx="2276856" cy="146304"/>
          </a:xfrm>
          <a:prstGeom prst="rect">
            <a:avLst/>
          </a:prstGeom>
        </p:spPr>
      </p:pic>
      <p:pic>
        <p:nvPicPr>
          <p:cNvPr id="17" name="Image 15" descr="preencoded.png"/>
          <p:cNvPicPr>
            <a:picLocks noChangeAspect="1"/>
          </p:cNvPicPr>
          <p:nvPr/>
        </p:nvPicPr>
        <p:blipFill>
          <a:blip r:embed="rId10"/>
          <a:stretch>
            <a:fillRect/>
          </a:stretch>
        </p:blipFill>
        <p:spPr>
          <a:xfrm>
            <a:off x="9107424" y="4983480"/>
            <a:ext cx="2276856" cy="146304"/>
          </a:xfrm>
          <a:prstGeom prst="rect">
            <a:avLst/>
          </a:prstGeom>
        </p:spPr>
      </p:pic>
      <p:pic>
        <p:nvPicPr>
          <p:cNvPr id="18" name="Image 16" descr="preencoded.png"/>
          <p:cNvPicPr>
            <a:picLocks noChangeAspect="1"/>
          </p:cNvPicPr>
          <p:nvPr/>
        </p:nvPicPr>
        <p:blipFill>
          <a:blip r:embed="rId11"/>
          <a:stretch>
            <a:fillRect/>
          </a:stretch>
        </p:blipFill>
        <p:spPr>
          <a:xfrm>
            <a:off x="11576304" y="2350008"/>
            <a:ext cx="2276856" cy="146304"/>
          </a:xfrm>
          <a:prstGeom prst="rect">
            <a:avLst/>
          </a:prstGeom>
        </p:spPr>
      </p:pic>
      <p:pic>
        <p:nvPicPr>
          <p:cNvPr id="19" name="Image 17" descr="preencoded.png"/>
          <p:cNvPicPr>
            <a:picLocks noChangeAspect="1"/>
          </p:cNvPicPr>
          <p:nvPr/>
        </p:nvPicPr>
        <p:blipFill>
          <a:blip r:embed="rId12"/>
          <a:stretch>
            <a:fillRect/>
          </a:stretch>
        </p:blipFill>
        <p:spPr>
          <a:xfrm>
            <a:off x="7434072" y="2075688"/>
            <a:ext cx="685800" cy="685800"/>
          </a:xfrm>
          <a:prstGeom prst="rect">
            <a:avLst/>
          </a:prstGeom>
        </p:spPr>
      </p:pic>
      <p:pic>
        <p:nvPicPr>
          <p:cNvPr id="20" name="Image 18" descr="preencoded.png"/>
          <p:cNvPicPr>
            <a:picLocks noChangeAspect="1"/>
          </p:cNvPicPr>
          <p:nvPr/>
        </p:nvPicPr>
        <p:blipFill>
          <a:blip r:embed="rId12"/>
          <a:stretch>
            <a:fillRect/>
          </a:stretch>
        </p:blipFill>
        <p:spPr>
          <a:xfrm>
            <a:off x="7434072" y="4718304"/>
            <a:ext cx="685800" cy="685800"/>
          </a:xfrm>
          <a:prstGeom prst="rect">
            <a:avLst/>
          </a:prstGeom>
        </p:spPr>
      </p:pic>
      <p:pic>
        <p:nvPicPr>
          <p:cNvPr id="21" name="Image 19" descr="preencoded.png"/>
          <p:cNvPicPr>
            <a:picLocks noChangeAspect="1"/>
          </p:cNvPicPr>
          <p:nvPr/>
        </p:nvPicPr>
        <p:blipFill>
          <a:blip r:embed="rId13"/>
          <a:stretch>
            <a:fillRect/>
          </a:stretch>
        </p:blipFill>
        <p:spPr>
          <a:xfrm>
            <a:off x="9902952" y="2075688"/>
            <a:ext cx="685800" cy="685800"/>
          </a:xfrm>
          <a:prstGeom prst="rect">
            <a:avLst/>
          </a:prstGeom>
        </p:spPr>
      </p:pic>
      <p:pic>
        <p:nvPicPr>
          <p:cNvPr id="22" name="Image 20" descr="preencoded.png"/>
          <p:cNvPicPr>
            <a:picLocks noChangeAspect="1"/>
          </p:cNvPicPr>
          <p:nvPr/>
        </p:nvPicPr>
        <p:blipFill>
          <a:blip r:embed="rId13"/>
          <a:stretch>
            <a:fillRect/>
          </a:stretch>
        </p:blipFill>
        <p:spPr>
          <a:xfrm>
            <a:off x="9902952" y="4718304"/>
            <a:ext cx="685800" cy="685800"/>
          </a:xfrm>
          <a:prstGeom prst="rect">
            <a:avLst/>
          </a:prstGeom>
        </p:spPr>
      </p:pic>
      <p:pic>
        <p:nvPicPr>
          <p:cNvPr id="23" name="Image 21" descr="preencoded.png"/>
          <p:cNvPicPr>
            <a:picLocks noChangeAspect="1"/>
          </p:cNvPicPr>
          <p:nvPr/>
        </p:nvPicPr>
        <p:blipFill>
          <a:blip r:embed="rId14"/>
          <a:stretch>
            <a:fillRect/>
          </a:stretch>
        </p:blipFill>
        <p:spPr>
          <a:xfrm>
            <a:off x="12380976" y="2075688"/>
            <a:ext cx="685800" cy="685800"/>
          </a:xfrm>
          <a:prstGeom prst="rect">
            <a:avLst/>
          </a:prstGeom>
        </p:spPr>
      </p:pic>
      <p:sp>
        <p:nvSpPr>
          <p:cNvPr id="24" name="Text 0"/>
          <p:cNvSpPr/>
          <p:nvPr/>
        </p:nvSpPr>
        <p:spPr>
          <a:xfrm>
            <a:off x="6647688" y="1115568"/>
            <a:ext cx="7196328" cy="713232"/>
          </a:xfrm>
          <a:prstGeom prst="rect">
            <a:avLst/>
          </a:prstGeom>
          <a:noFill/>
          <a:ln/>
        </p:spPr>
        <p:txBody>
          <a:bodyPr wrap="none" lIns="0" tIns="0" rIns="0" bIns="0" rtlCol="0" anchor="ctr"/>
          <a:lstStyle/>
          <a:p>
            <a:pPr marL="0" indent="0" algn="l">
              <a:lnSpc>
                <a:spcPts val="5580"/>
              </a:lnSpc>
              <a:buNone/>
            </a:pPr>
            <a:r>
              <a:rPr lang="en-US" sz="4460" dirty="0">
                <a:solidFill>
                  <a:srgbClr val="E0E3D8"/>
                </a:solidFill>
                <a:latin typeface="思源黑体-思源黑体-SemiBold" pitchFamily="34" charset="0"/>
                <a:ea typeface="思源黑体-思源黑体-SemiBold" pitchFamily="34" charset="-122"/>
                <a:cs typeface="思源黑体-思源黑体-SemiBold" pitchFamily="34" charset="-120"/>
              </a:rPr>
              <a:t>5. Objectives</a:t>
            </a:r>
            <a:endParaRPr lang="en-US" sz="4460" dirty="0"/>
          </a:p>
        </p:txBody>
      </p:sp>
      <p:sp>
        <p:nvSpPr>
          <p:cNvPr id="25" name="Text 1"/>
          <p:cNvSpPr/>
          <p:nvPr/>
        </p:nvSpPr>
        <p:spPr>
          <a:xfrm>
            <a:off x="6894576" y="2834640"/>
            <a:ext cx="1764792" cy="1417320"/>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To develop a blockchain-based e-voting web or mobile application.</a:t>
            </a:r>
            <a:endParaRPr lang="en-US" sz="1780" dirty="0"/>
          </a:p>
        </p:txBody>
      </p:sp>
      <p:sp>
        <p:nvSpPr>
          <p:cNvPr id="26" name="Text 2"/>
          <p:cNvSpPr/>
          <p:nvPr/>
        </p:nvSpPr>
        <p:spPr>
          <a:xfrm>
            <a:off x="7690104" y="2221992"/>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140" dirty="0"/>
          </a:p>
        </p:txBody>
      </p:sp>
      <p:sp>
        <p:nvSpPr>
          <p:cNvPr id="27" name="Text 3"/>
          <p:cNvSpPr/>
          <p:nvPr/>
        </p:nvSpPr>
        <p:spPr>
          <a:xfrm>
            <a:off x="6894576" y="5468112"/>
            <a:ext cx="1764792" cy="1417320"/>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To enable remote participation for voters across India.</a:t>
            </a:r>
            <a:endParaRPr lang="en-US" sz="1780" dirty="0"/>
          </a:p>
        </p:txBody>
      </p:sp>
      <p:sp>
        <p:nvSpPr>
          <p:cNvPr id="28" name="Text 4"/>
          <p:cNvSpPr/>
          <p:nvPr/>
        </p:nvSpPr>
        <p:spPr>
          <a:xfrm>
            <a:off x="7690104" y="4864608"/>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140" dirty="0"/>
          </a:p>
        </p:txBody>
      </p:sp>
      <p:sp>
        <p:nvSpPr>
          <p:cNvPr id="29" name="Text 5"/>
          <p:cNvSpPr/>
          <p:nvPr/>
        </p:nvSpPr>
        <p:spPr>
          <a:xfrm>
            <a:off x="9363456" y="2834640"/>
            <a:ext cx="1764792" cy="1417320"/>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To ensure transparency and tamper resistance in the voting process.</a:t>
            </a:r>
            <a:endParaRPr lang="en-US" sz="1780" dirty="0"/>
          </a:p>
        </p:txBody>
      </p:sp>
      <p:sp>
        <p:nvSpPr>
          <p:cNvPr id="30" name="Text 6"/>
          <p:cNvSpPr/>
          <p:nvPr/>
        </p:nvSpPr>
        <p:spPr>
          <a:xfrm>
            <a:off x="10168128" y="2221992"/>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140" dirty="0"/>
          </a:p>
        </p:txBody>
      </p:sp>
      <p:sp>
        <p:nvSpPr>
          <p:cNvPr id="31" name="Text 7"/>
          <p:cNvSpPr/>
          <p:nvPr/>
        </p:nvSpPr>
        <p:spPr>
          <a:xfrm>
            <a:off x="9363456" y="5468112"/>
            <a:ext cx="1764792" cy="1417320"/>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To build a scalable and cost-efficient blockchain voting model.</a:t>
            </a:r>
            <a:endParaRPr lang="en-US" sz="1780" dirty="0"/>
          </a:p>
        </p:txBody>
      </p:sp>
      <p:sp>
        <p:nvSpPr>
          <p:cNvPr id="32" name="Text 8"/>
          <p:cNvSpPr/>
          <p:nvPr/>
        </p:nvSpPr>
        <p:spPr>
          <a:xfrm>
            <a:off x="10168128" y="4864608"/>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FFFFFF"/>
                </a:solidFill>
                <a:latin typeface="思源黑体-思源黑体-Medium" pitchFamily="34" charset="0"/>
                <a:ea typeface="思源黑体-思源黑体-Medium" pitchFamily="34" charset="-122"/>
                <a:cs typeface="思源黑体-思源黑体-Medium" pitchFamily="34" charset="-120"/>
              </a:rPr>
              <a:t>5</a:t>
            </a:r>
            <a:endParaRPr lang="en-US" sz="2140" dirty="0"/>
          </a:p>
        </p:txBody>
      </p:sp>
      <p:sp>
        <p:nvSpPr>
          <p:cNvPr id="33" name="Text 9"/>
          <p:cNvSpPr/>
          <p:nvPr/>
        </p:nvSpPr>
        <p:spPr>
          <a:xfrm>
            <a:off x="11832336" y="2834640"/>
            <a:ext cx="1764792" cy="1417320"/>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To provide secure voter authentication using Aadhaar-linked identity.</a:t>
            </a:r>
            <a:endParaRPr lang="en-US" sz="1780" dirty="0"/>
          </a:p>
        </p:txBody>
      </p:sp>
      <p:sp>
        <p:nvSpPr>
          <p:cNvPr id="34" name="Text 10"/>
          <p:cNvSpPr/>
          <p:nvPr/>
        </p:nvSpPr>
        <p:spPr>
          <a:xfrm>
            <a:off x="12637008" y="2221992"/>
            <a:ext cx="164592" cy="393192"/>
          </a:xfrm>
          <a:prstGeom prst="rect">
            <a:avLst/>
          </a:prstGeom>
          <a:noFill/>
          <a:ln/>
        </p:spPr>
        <p:txBody>
          <a:bodyPr wrap="none" lIns="0" tIns="0" rIns="0" bIns="0" rtlCol="0" anchor="ctr"/>
          <a:lstStyle/>
          <a:p>
            <a:pPr marL="0" indent="0" algn="l">
              <a:lnSpc>
                <a:spcPts val="2570"/>
              </a:lnSpc>
              <a:buNone/>
            </a:pPr>
            <a:r>
              <a:rPr lang="en-US" sz="214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14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3502152"/>
            <a:ext cx="13048488" cy="978408"/>
          </a:xfrm>
          <a:prstGeom prst="rect">
            <a:avLst/>
          </a:prstGeom>
          <a:noFill/>
          <a:ln/>
        </p:spPr>
        <p:txBody>
          <a:bodyPr wrap="none" lIns="0" tIns="0" rIns="0" bIns="0" rtlCol="0" anchor="ctr"/>
          <a:lstStyle/>
          <a:p>
            <a:pPr marL="0" indent="0" algn="ctr">
              <a:lnSpc>
                <a:spcPts val="7700"/>
              </a:lnSpc>
              <a:buNone/>
            </a:pPr>
            <a:r>
              <a:rPr lang="en-US" sz="6160" dirty="0">
                <a:solidFill>
                  <a:srgbClr val="E0E3D8"/>
                </a:solidFill>
                <a:latin typeface="思源黑体-思源黑体-SemiBold" pitchFamily="34" charset="0"/>
                <a:ea typeface="思源黑体-思源黑体-SemiBold" pitchFamily="34" charset="-122"/>
                <a:cs typeface="思源黑体-思源黑体-SemiBold" pitchFamily="34" charset="-120"/>
              </a:rPr>
              <a:t>Thank You</a:t>
            </a:r>
            <a:endParaRPr lang="en-US" sz="616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2066544"/>
            <a:ext cx="13048488" cy="978408"/>
          </a:xfrm>
          <a:prstGeom prst="rect">
            <a:avLst/>
          </a:prstGeom>
          <a:noFill/>
          <a:ln/>
        </p:spPr>
        <p:txBody>
          <a:bodyPr wrap="none" lIns="0" tIns="0" rIns="0" bIns="0" rtlCol="0" anchor="ctr"/>
          <a:lstStyle/>
          <a:p>
            <a:pPr marL="0" indent="0" algn="l">
              <a:lnSpc>
                <a:spcPts val="7700"/>
              </a:lnSpc>
              <a:buNone/>
            </a:pPr>
            <a:r>
              <a:rPr lang="en-US" sz="6160" dirty="0">
                <a:solidFill>
                  <a:srgbClr val="E0E3D8"/>
                </a:solidFill>
                <a:latin typeface="思源黑体-思源黑体-SemiBold" pitchFamily="34" charset="0"/>
                <a:ea typeface="思源黑体-思源黑体-SemiBold" pitchFamily="34" charset="-122"/>
                <a:cs typeface="思源黑体-思源黑体-SemiBold" pitchFamily="34" charset="-120"/>
              </a:rPr>
              <a:t>CONTENTS</a:t>
            </a:r>
            <a:endParaRPr lang="en-US" sz="6160" dirty="0"/>
          </a:p>
        </p:txBody>
      </p:sp>
      <p:sp>
        <p:nvSpPr>
          <p:cNvPr id="5" name="Text 1"/>
          <p:cNvSpPr/>
          <p:nvPr/>
        </p:nvSpPr>
        <p:spPr>
          <a:xfrm>
            <a:off x="1024128" y="3529584"/>
            <a:ext cx="5961888"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1. Introduction</a:t>
            </a:r>
            <a:endParaRPr lang="en-US" sz="2230" dirty="0"/>
          </a:p>
        </p:txBody>
      </p:sp>
      <p:sp>
        <p:nvSpPr>
          <p:cNvPr id="6" name="Text 2"/>
          <p:cNvSpPr/>
          <p:nvPr/>
        </p:nvSpPr>
        <p:spPr>
          <a:xfrm>
            <a:off x="1024128" y="4562856"/>
            <a:ext cx="5961888"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3. Problem Statement</a:t>
            </a:r>
            <a:endParaRPr lang="en-US" sz="2230" dirty="0"/>
          </a:p>
        </p:txBody>
      </p:sp>
      <p:sp>
        <p:nvSpPr>
          <p:cNvPr id="7" name="Text 3"/>
          <p:cNvSpPr/>
          <p:nvPr/>
        </p:nvSpPr>
        <p:spPr>
          <a:xfrm>
            <a:off x="1024128" y="5596128"/>
            <a:ext cx="5961888"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5. Objectives</a:t>
            </a:r>
            <a:endParaRPr lang="en-US" sz="2230" dirty="0"/>
          </a:p>
        </p:txBody>
      </p:sp>
      <p:sp>
        <p:nvSpPr>
          <p:cNvPr id="8" name="Text 4"/>
          <p:cNvSpPr/>
          <p:nvPr/>
        </p:nvSpPr>
        <p:spPr>
          <a:xfrm>
            <a:off x="7662672" y="3529584"/>
            <a:ext cx="5961888"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2. Literature Review</a:t>
            </a:r>
            <a:endParaRPr lang="en-US" sz="2230" dirty="0"/>
          </a:p>
        </p:txBody>
      </p:sp>
      <p:sp>
        <p:nvSpPr>
          <p:cNvPr id="9" name="Text 5"/>
          <p:cNvSpPr/>
          <p:nvPr/>
        </p:nvSpPr>
        <p:spPr>
          <a:xfrm>
            <a:off x="7662672" y="4562856"/>
            <a:ext cx="5961888"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4. Proposed Solution</a:t>
            </a:r>
            <a:endParaRPr lang="en-US" sz="2230" dirty="0"/>
          </a:p>
        </p:txBody>
      </p:sp>
      <p:sp>
        <p:nvSpPr>
          <p:cNvPr id="10" name="Text 6"/>
          <p:cNvSpPr/>
          <p:nvPr/>
        </p:nvSpPr>
        <p:spPr>
          <a:xfrm>
            <a:off x="7662672" y="5596128"/>
            <a:ext cx="5961888"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6. References</a:t>
            </a:r>
            <a:endParaRPr lang="en-US" sz="22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B4135-2558-58F7-1412-6F904D2E416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B29819A-F549-EE24-F78E-E65266ACB4AF}"/>
              </a:ext>
            </a:extLst>
          </p:cNvPr>
          <p:cNvPicPr>
            <a:picLocks noChangeAspect="1"/>
          </p:cNvPicPr>
          <p:nvPr/>
        </p:nvPicPr>
        <p:blipFill>
          <a:blip r:embed="rId3"/>
          <a:stretch>
            <a:fillRect/>
          </a:stretch>
        </p:blipFill>
        <p:spPr>
          <a:xfrm>
            <a:off x="39029" y="2326367"/>
            <a:ext cx="14552341" cy="5833872"/>
          </a:xfrm>
          <a:prstGeom prst="rect">
            <a:avLst/>
          </a:prstGeom>
        </p:spPr>
      </p:pic>
      <p:pic>
        <p:nvPicPr>
          <p:cNvPr id="3" name="Image 1" descr="preencoded.png">
            <a:extLst>
              <a:ext uri="{FF2B5EF4-FFF2-40B4-BE49-F238E27FC236}">
                <a16:creationId xmlns:a16="http://schemas.microsoft.com/office/drawing/2014/main" id="{1F544A81-436A-74FA-A571-EDF399623BB3}"/>
              </a:ext>
            </a:extLst>
          </p:cNvPr>
          <p:cNvPicPr>
            <a:picLocks noChangeAspect="1"/>
          </p:cNvPicPr>
          <p:nvPr/>
        </p:nvPicPr>
        <p:blipFill>
          <a:blip r:embed="rId4"/>
          <a:stretch>
            <a:fillRect/>
          </a:stretch>
        </p:blipFill>
        <p:spPr>
          <a:xfrm>
            <a:off x="0" y="0"/>
            <a:ext cx="14630400" cy="2395728"/>
          </a:xfrm>
          <a:prstGeom prst="rect">
            <a:avLst/>
          </a:prstGeom>
        </p:spPr>
      </p:pic>
      <p:sp>
        <p:nvSpPr>
          <p:cNvPr id="4" name="Text 0">
            <a:extLst>
              <a:ext uri="{FF2B5EF4-FFF2-40B4-BE49-F238E27FC236}">
                <a16:creationId xmlns:a16="http://schemas.microsoft.com/office/drawing/2014/main" id="{CEDCCB79-6232-6775-2382-F846BCE2FD70}"/>
              </a:ext>
            </a:extLst>
          </p:cNvPr>
          <p:cNvSpPr/>
          <p:nvPr/>
        </p:nvSpPr>
        <p:spPr>
          <a:xfrm>
            <a:off x="78060" y="2326367"/>
            <a:ext cx="13048488" cy="713232"/>
          </a:xfrm>
          <a:prstGeom prst="rect">
            <a:avLst/>
          </a:prstGeom>
          <a:noFill/>
          <a:ln/>
        </p:spPr>
        <p:txBody>
          <a:bodyPr wrap="none" lIns="0" tIns="0" rIns="0" bIns="0" rtlCol="0" anchor="ctr"/>
          <a:lstStyle/>
          <a:p>
            <a:pPr marL="0" indent="0" algn="l">
              <a:lnSpc>
                <a:spcPts val="5580"/>
              </a:lnSpc>
              <a:buNone/>
            </a:pPr>
            <a:endParaRPr lang="en-US" sz="4460" dirty="0"/>
          </a:p>
        </p:txBody>
      </p:sp>
      <p:sp>
        <p:nvSpPr>
          <p:cNvPr id="5" name="Text 1">
            <a:extLst>
              <a:ext uri="{FF2B5EF4-FFF2-40B4-BE49-F238E27FC236}">
                <a16:creationId xmlns:a16="http://schemas.microsoft.com/office/drawing/2014/main" id="{0C1C49E0-2BF9-7801-41AE-0D408D19FEED}"/>
              </a:ext>
            </a:extLst>
          </p:cNvPr>
          <p:cNvSpPr/>
          <p:nvPr/>
        </p:nvSpPr>
        <p:spPr>
          <a:xfrm flipV="1">
            <a:off x="3646448" y="5925312"/>
            <a:ext cx="10197567" cy="713232"/>
          </a:xfrm>
          <a:prstGeom prst="rect">
            <a:avLst/>
          </a:prstGeom>
          <a:noFill/>
          <a:ln/>
        </p:spPr>
        <p:txBody>
          <a:bodyPr wrap="square" lIns="0" tIns="0" rIns="0" bIns="0" rtlCol="0" anchor="ctr"/>
          <a:lstStyle/>
          <a:p>
            <a:pPr marL="0" indent="0" algn="l">
              <a:lnSpc>
                <a:spcPts val="2230"/>
              </a:lnSpc>
              <a:buNone/>
            </a:pPr>
            <a:endParaRPr lang="en-US" sz="1780" dirty="0"/>
          </a:p>
        </p:txBody>
      </p:sp>
      <p:pic>
        <p:nvPicPr>
          <p:cNvPr id="1028" name="Picture 4" descr="Rahul Gandhi's 'vote chori' claim: Brazilian woman becomes face of India fake  voters row">
            <a:extLst>
              <a:ext uri="{FF2B5EF4-FFF2-40B4-BE49-F238E27FC236}">
                <a16:creationId xmlns:a16="http://schemas.microsoft.com/office/drawing/2014/main" id="{FC176A23-D7F9-FFE2-A491-CF812A0C7A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0361"/>
            <a:ext cx="14630400" cy="832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900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17500-99D0-A20A-E009-7C6C02C81C05}"/>
            </a:ext>
          </a:extLst>
        </p:cNvPr>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4BF8C9DC-A662-DA85-52BD-9308A8979EEA}"/>
              </a:ext>
            </a:extLst>
          </p:cNvPr>
          <p:cNvPicPr>
            <a:picLocks noChangeAspect="1"/>
          </p:cNvPicPr>
          <p:nvPr/>
        </p:nvPicPr>
        <p:blipFill>
          <a:blip r:embed="rId3"/>
          <a:stretch>
            <a:fillRect/>
          </a:stretch>
        </p:blipFill>
        <p:spPr>
          <a:xfrm>
            <a:off x="0" y="0"/>
            <a:ext cx="14630400" cy="2395728"/>
          </a:xfrm>
          <a:prstGeom prst="rect">
            <a:avLst/>
          </a:prstGeom>
        </p:spPr>
      </p:pic>
      <p:sp>
        <p:nvSpPr>
          <p:cNvPr id="4" name="Text 0">
            <a:extLst>
              <a:ext uri="{FF2B5EF4-FFF2-40B4-BE49-F238E27FC236}">
                <a16:creationId xmlns:a16="http://schemas.microsoft.com/office/drawing/2014/main" id="{CA0DEBD5-A698-6123-4C31-4884E508BFFE}"/>
              </a:ext>
            </a:extLst>
          </p:cNvPr>
          <p:cNvSpPr/>
          <p:nvPr/>
        </p:nvSpPr>
        <p:spPr>
          <a:xfrm>
            <a:off x="204513" y="2466984"/>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E0E3D8"/>
                </a:solidFill>
                <a:latin typeface="思源黑体-思源黑体-SemiBold" pitchFamily="34" charset="0"/>
                <a:ea typeface="思源黑体-思源黑体-SemiBold" pitchFamily="34" charset="-122"/>
              </a:rPr>
              <a:t>Why E-Voting on blockchain ?</a:t>
            </a:r>
            <a:endParaRPr lang="en-US" sz="4460" dirty="0"/>
          </a:p>
        </p:txBody>
      </p:sp>
      <p:sp>
        <p:nvSpPr>
          <p:cNvPr id="5" name="Text 1">
            <a:extLst>
              <a:ext uri="{FF2B5EF4-FFF2-40B4-BE49-F238E27FC236}">
                <a16:creationId xmlns:a16="http://schemas.microsoft.com/office/drawing/2014/main" id="{67B6D635-983E-D269-AC7F-0830D0AD534D}"/>
              </a:ext>
            </a:extLst>
          </p:cNvPr>
          <p:cNvSpPr/>
          <p:nvPr/>
        </p:nvSpPr>
        <p:spPr>
          <a:xfrm>
            <a:off x="6546062" y="8783425"/>
            <a:ext cx="4595057" cy="257345"/>
          </a:xfrm>
          <a:prstGeom prst="rect">
            <a:avLst/>
          </a:prstGeom>
          <a:noFill/>
          <a:ln/>
        </p:spPr>
        <p:txBody>
          <a:bodyPr wrap="square" lIns="0" tIns="0" rIns="0" bIns="0" rtlCol="0" anchor="ctr"/>
          <a:lstStyle/>
          <a:p>
            <a:pPr marL="0" indent="0" algn="l">
              <a:lnSpc>
                <a:spcPts val="2230"/>
              </a:lnSpc>
              <a:buNone/>
            </a:pPr>
            <a:endParaRPr lang="en-US" sz="1780" dirty="0"/>
          </a:p>
        </p:txBody>
      </p:sp>
      <p:pic>
        <p:nvPicPr>
          <p:cNvPr id="2052" name="Picture 4" descr="Suspects in Louvre Museum heist arrested">
            <a:extLst>
              <a:ext uri="{FF2B5EF4-FFF2-40B4-BE49-F238E27FC236}">
                <a16:creationId xmlns:a16="http://schemas.microsoft.com/office/drawing/2014/main" id="{4054B1F7-560A-9AF1-600F-93D4FF4AFE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23" y="3556068"/>
            <a:ext cx="6408234" cy="36046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World's Highest Security Vaults | Install Vaults">
            <a:extLst>
              <a:ext uri="{FF2B5EF4-FFF2-40B4-BE49-F238E27FC236}">
                <a16:creationId xmlns:a16="http://schemas.microsoft.com/office/drawing/2014/main" id="{BE0D5D5E-9FC9-C354-1A83-EFBD9EE25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634" y="3425041"/>
            <a:ext cx="5275854" cy="373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405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59436"/>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871216"/>
            <a:ext cx="6409944" cy="1005840"/>
          </a:xfrm>
          <a:prstGeom prst="rect">
            <a:avLst/>
          </a:prstGeom>
        </p:spPr>
      </p:pic>
      <p:pic>
        <p:nvPicPr>
          <p:cNvPr id="5" name="Image 3" descr="preencoded.png"/>
          <p:cNvPicPr>
            <a:picLocks noChangeAspect="1"/>
          </p:cNvPicPr>
          <p:nvPr/>
        </p:nvPicPr>
        <p:blipFill>
          <a:blip r:embed="rId5"/>
          <a:stretch>
            <a:fillRect/>
          </a:stretch>
        </p:blipFill>
        <p:spPr>
          <a:xfrm>
            <a:off x="795528" y="4096512"/>
            <a:ext cx="6409944" cy="1005840"/>
          </a:xfrm>
          <a:prstGeom prst="rect">
            <a:avLst/>
          </a:prstGeom>
        </p:spPr>
      </p:pic>
      <p:pic>
        <p:nvPicPr>
          <p:cNvPr id="6" name="Image 4" descr="preencoded.png"/>
          <p:cNvPicPr>
            <a:picLocks noChangeAspect="1"/>
          </p:cNvPicPr>
          <p:nvPr/>
        </p:nvPicPr>
        <p:blipFill>
          <a:blip r:embed="rId5"/>
          <a:stretch>
            <a:fillRect/>
          </a:stretch>
        </p:blipFill>
        <p:spPr>
          <a:xfrm>
            <a:off x="795528" y="5330952"/>
            <a:ext cx="6409944" cy="1005840"/>
          </a:xfrm>
          <a:prstGeom prst="rect">
            <a:avLst/>
          </a:prstGeom>
        </p:spPr>
      </p:pic>
      <p:pic>
        <p:nvPicPr>
          <p:cNvPr id="7" name="Image 5" descr="preencoded.png"/>
          <p:cNvPicPr>
            <a:picLocks noChangeAspect="1"/>
          </p:cNvPicPr>
          <p:nvPr/>
        </p:nvPicPr>
        <p:blipFill>
          <a:blip r:embed="rId5"/>
          <a:stretch>
            <a:fillRect/>
          </a:stretch>
        </p:blipFill>
        <p:spPr>
          <a:xfrm>
            <a:off x="7374636" y="2626781"/>
            <a:ext cx="6409944" cy="1005840"/>
          </a:xfrm>
          <a:prstGeom prst="rect">
            <a:avLst/>
          </a:prstGeom>
        </p:spPr>
      </p:pic>
      <p:pic>
        <p:nvPicPr>
          <p:cNvPr id="8" name="Image 6" descr="preencoded.png"/>
          <p:cNvPicPr>
            <a:picLocks noChangeAspect="1"/>
          </p:cNvPicPr>
          <p:nvPr/>
        </p:nvPicPr>
        <p:blipFill>
          <a:blip r:embed="rId5"/>
          <a:stretch>
            <a:fillRect/>
          </a:stretch>
        </p:blipFill>
        <p:spPr>
          <a:xfrm>
            <a:off x="7434072" y="4096512"/>
            <a:ext cx="6409944" cy="1005840"/>
          </a:xfrm>
          <a:prstGeom prst="rect">
            <a:avLst/>
          </a:prstGeom>
        </p:spPr>
      </p:pic>
      <p:pic>
        <p:nvPicPr>
          <p:cNvPr id="9" name="Image 7" descr="preencoded.png"/>
          <p:cNvPicPr>
            <a:picLocks noChangeAspect="1"/>
          </p:cNvPicPr>
          <p:nvPr/>
        </p:nvPicPr>
        <p:blipFill>
          <a:blip r:embed="rId6"/>
          <a:stretch>
            <a:fillRect/>
          </a:stretch>
        </p:blipFill>
        <p:spPr>
          <a:xfrm>
            <a:off x="1536192" y="2944368"/>
            <a:ext cx="5678424" cy="1005840"/>
          </a:xfrm>
          <a:prstGeom prst="rect">
            <a:avLst/>
          </a:prstGeom>
        </p:spPr>
      </p:pic>
      <p:pic>
        <p:nvPicPr>
          <p:cNvPr id="10" name="Image 8" descr="preencoded.png"/>
          <p:cNvPicPr>
            <a:picLocks noChangeAspect="1"/>
          </p:cNvPicPr>
          <p:nvPr/>
        </p:nvPicPr>
        <p:blipFill>
          <a:blip r:embed="rId6"/>
          <a:stretch>
            <a:fillRect/>
          </a:stretch>
        </p:blipFill>
        <p:spPr>
          <a:xfrm>
            <a:off x="1536192" y="4178808"/>
            <a:ext cx="5678424" cy="1005840"/>
          </a:xfrm>
          <a:prstGeom prst="rect">
            <a:avLst/>
          </a:prstGeom>
        </p:spPr>
      </p:pic>
      <p:pic>
        <p:nvPicPr>
          <p:cNvPr id="11" name="Image 9" descr="preencoded.png"/>
          <p:cNvPicPr>
            <a:picLocks noChangeAspect="1"/>
          </p:cNvPicPr>
          <p:nvPr/>
        </p:nvPicPr>
        <p:blipFill>
          <a:blip r:embed="rId6"/>
          <a:stretch>
            <a:fillRect/>
          </a:stretch>
        </p:blipFill>
        <p:spPr>
          <a:xfrm>
            <a:off x="1536192" y="5413248"/>
            <a:ext cx="5678424" cy="1005840"/>
          </a:xfrm>
          <a:prstGeom prst="rect">
            <a:avLst/>
          </a:prstGeom>
        </p:spPr>
      </p:pic>
      <p:pic>
        <p:nvPicPr>
          <p:cNvPr id="12" name="Image 10" descr="preencoded.png"/>
          <p:cNvPicPr>
            <a:picLocks noChangeAspect="1"/>
          </p:cNvPicPr>
          <p:nvPr/>
        </p:nvPicPr>
        <p:blipFill>
          <a:blip r:embed="rId6"/>
          <a:stretch>
            <a:fillRect/>
          </a:stretch>
        </p:blipFill>
        <p:spPr>
          <a:xfrm>
            <a:off x="8165592" y="2944368"/>
            <a:ext cx="5678424" cy="1005840"/>
          </a:xfrm>
          <a:prstGeom prst="rect">
            <a:avLst/>
          </a:prstGeom>
        </p:spPr>
      </p:pic>
      <p:pic>
        <p:nvPicPr>
          <p:cNvPr id="13" name="Image 11" descr="preencoded.png"/>
          <p:cNvPicPr>
            <a:picLocks noChangeAspect="1"/>
          </p:cNvPicPr>
          <p:nvPr/>
        </p:nvPicPr>
        <p:blipFill>
          <a:blip r:embed="rId6"/>
          <a:stretch>
            <a:fillRect/>
          </a:stretch>
        </p:blipFill>
        <p:spPr>
          <a:xfrm>
            <a:off x="8165592" y="4178808"/>
            <a:ext cx="5678424" cy="1005840"/>
          </a:xfrm>
          <a:prstGeom prst="rect">
            <a:avLst/>
          </a:prstGeom>
        </p:spPr>
      </p:pic>
      <p:pic>
        <p:nvPicPr>
          <p:cNvPr id="14" name="Image 12" descr="preencoded.png"/>
          <p:cNvPicPr>
            <a:picLocks noChangeAspect="1"/>
          </p:cNvPicPr>
          <p:nvPr/>
        </p:nvPicPr>
        <p:blipFill>
          <a:blip r:embed="rId7"/>
          <a:stretch>
            <a:fillRect/>
          </a:stretch>
        </p:blipFill>
        <p:spPr>
          <a:xfrm>
            <a:off x="804672" y="2578608"/>
            <a:ext cx="512064" cy="512064"/>
          </a:xfrm>
          <a:prstGeom prst="rect">
            <a:avLst/>
          </a:prstGeom>
        </p:spPr>
      </p:pic>
      <p:pic>
        <p:nvPicPr>
          <p:cNvPr id="15" name="Image 13" descr="preencoded.png"/>
          <p:cNvPicPr>
            <a:picLocks noChangeAspect="1"/>
          </p:cNvPicPr>
          <p:nvPr/>
        </p:nvPicPr>
        <p:blipFill>
          <a:blip r:embed="rId8"/>
          <a:stretch>
            <a:fillRect/>
          </a:stretch>
        </p:blipFill>
        <p:spPr>
          <a:xfrm>
            <a:off x="795528" y="4487251"/>
            <a:ext cx="512064" cy="512064"/>
          </a:xfrm>
          <a:prstGeom prst="rect">
            <a:avLst/>
          </a:prstGeom>
        </p:spPr>
      </p:pic>
      <p:pic>
        <p:nvPicPr>
          <p:cNvPr id="16" name="Image 14" descr="preencoded.png"/>
          <p:cNvPicPr>
            <a:picLocks noChangeAspect="1"/>
          </p:cNvPicPr>
          <p:nvPr/>
        </p:nvPicPr>
        <p:blipFill>
          <a:blip r:embed="rId9"/>
          <a:stretch>
            <a:fillRect/>
          </a:stretch>
        </p:blipFill>
        <p:spPr>
          <a:xfrm>
            <a:off x="786384" y="5742432"/>
            <a:ext cx="512064" cy="512064"/>
          </a:xfrm>
          <a:prstGeom prst="rect">
            <a:avLst/>
          </a:prstGeom>
        </p:spPr>
      </p:pic>
      <p:pic>
        <p:nvPicPr>
          <p:cNvPr id="17" name="Image 15" descr="preencoded.png"/>
          <p:cNvPicPr>
            <a:picLocks noChangeAspect="1"/>
          </p:cNvPicPr>
          <p:nvPr/>
        </p:nvPicPr>
        <p:blipFill>
          <a:blip r:embed="rId9"/>
          <a:stretch>
            <a:fillRect/>
          </a:stretch>
        </p:blipFill>
        <p:spPr>
          <a:xfrm>
            <a:off x="7434072" y="2871216"/>
            <a:ext cx="512064" cy="512064"/>
          </a:xfrm>
          <a:prstGeom prst="rect">
            <a:avLst/>
          </a:prstGeom>
        </p:spPr>
      </p:pic>
      <p:pic>
        <p:nvPicPr>
          <p:cNvPr id="18" name="Image 16" descr="preencoded.png"/>
          <p:cNvPicPr>
            <a:picLocks noChangeAspect="1"/>
          </p:cNvPicPr>
          <p:nvPr/>
        </p:nvPicPr>
        <p:blipFill>
          <a:blip r:embed="rId7"/>
          <a:stretch>
            <a:fillRect/>
          </a:stretch>
        </p:blipFill>
        <p:spPr>
          <a:xfrm>
            <a:off x="7434072" y="4096512"/>
            <a:ext cx="512064" cy="512064"/>
          </a:xfrm>
          <a:prstGeom prst="rect">
            <a:avLst/>
          </a:prstGeom>
        </p:spPr>
      </p:pic>
      <p:sp>
        <p:nvSpPr>
          <p:cNvPr id="19" name="Text 0"/>
          <p:cNvSpPr/>
          <p:nvPr/>
        </p:nvSpPr>
        <p:spPr>
          <a:xfrm>
            <a:off x="795528" y="1901952"/>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E0E3D8"/>
                </a:solidFill>
                <a:latin typeface="思源黑体-思源黑体-SemiBold" pitchFamily="34" charset="0"/>
                <a:ea typeface="思源黑体-思源黑体-SemiBold" pitchFamily="34" charset="-122"/>
                <a:cs typeface="思源黑体-思源黑体-SemiBold" pitchFamily="34" charset="-120"/>
              </a:rPr>
              <a:t>1. Introduction</a:t>
            </a:r>
            <a:endParaRPr lang="en-US" sz="4460" dirty="0"/>
          </a:p>
        </p:txBody>
      </p:sp>
      <p:sp>
        <p:nvSpPr>
          <p:cNvPr id="20" name="Text 1"/>
          <p:cNvSpPr/>
          <p:nvPr/>
        </p:nvSpPr>
        <p:spPr>
          <a:xfrm>
            <a:off x="964692" y="2532888"/>
            <a:ext cx="201168" cy="493776"/>
          </a:xfrm>
          <a:prstGeom prst="rect">
            <a:avLst/>
          </a:prstGeom>
          <a:noFill/>
          <a:ln/>
        </p:spPr>
        <p:txBody>
          <a:bodyPr wrap="none" lIns="0" tIns="0" rIns="0" bIns="0" rtlCol="0" anchor="ctr"/>
          <a:lstStyle/>
          <a:p>
            <a:pPr marL="0" indent="0" algn="l">
              <a:lnSpc>
                <a:spcPts val="3210"/>
              </a:lnSpc>
              <a:buNone/>
            </a:pPr>
            <a:r>
              <a:rPr lang="en-US" sz="2670" dirty="0">
                <a:solidFill>
                  <a:srgbClr val="141414"/>
                </a:solidFill>
                <a:latin typeface="思源黑体-思源黑体-Medium" pitchFamily="34" charset="0"/>
                <a:ea typeface="思源黑体-思源黑体-Medium" pitchFamily="34" charset="-122"/>
                <a:cs typeface="思源黑体-思源黑体-Medium" pitchFamily="34" charset="-120"/>
              </a:rPr>
              <a:t>1</a:t>
            </a:r>
            <a:endParaRPr lang="en-US" sz="2670" dirty="0"/>
          </a:p>
        </p:txBody>
      </p:sp>
      <p:sp>
        <p:nvSpPr>
          <p:cNvPr id="21" name="Text 2"/>
          <p:cNvSpPr/>
          <p:nvPr/>
        </p:nvSpPr>
        <p:spPr>
          <a:xfrm>
            <a:off x="1536192" y="2615184"/>
            <a:ext cx="5678424" cy="1517904"/>
          </a:xfrm>
          <a:prstGeom prst="rect">
            <a:avLst/>
          </a:prstGeom>
          <a:noFill/>
          <a:ln/>
        </p:spPr>
        <p:txBody>
          <a:bodyPr wrap="square" lIns="0" tIns="0" rIns="0" bIns="0" rtlCol="0" anchor="ctr"/>
          <a:lstStyle/>
          <a:p>
            <a:pPr>
              <a:lnSpc>
                <a:spcPts val="2230"/>
              </a:lnSpc>
            </a:pPr>
            <a:r>
              <a:rPr lang="en-US" sz="1780" dirty="0">
                <a:solidFill>
                  <a:schemeClr val="bg1"/>
                </a:solidFill>
              </a:rPr>
              <a:t>Voting is a very crucial activity for any institution or organization that needs to elect a certain entity for a certain role. Historically, the most common way to vote, still largely used nowadays, is through a paper-based system. Of course, this is not the safest nor the most convenient or economical method to support the voting process. a</a:t>
            </a:r>
          </a:p>
        </p:txBody>
      </p:sp>
      <p:sp>
        <p:nvSpPr>
          <p:cNvPr id="22" name="Text 3"/>
          <p:cNvSpPr/>
          <p:nvPr/>
        </p:nvSpPr>
        <p:spPr>
          <a:xfrm>
            <a:off x="950976" y="4517136"/>
            <a:ext cx="201168" cy="493776"/>
          </a:xfrm>
          <a:prstGeom prst="rect">
            <a:avLst/>
          </a:prstGeom>
          <a:noFill/>
          <a:ln/>
        </p:spPr>
        <p:txBody>
          <a:bodyPr wrap="none" lIns="0" tIns="0" rIns="0" bIns="0" rtlCol="0" anchor="ctr"/>
          <a:lstStyle/>
          <a:p>
            <a:pPr marL="0" indent="0" algn="l">
              <a:lnSpc>
                <a:spcPts val="3210"/>
              </a:lnSpc>
              <a:buNone/>
            </a:pPr>
            <a:r>
              <a:rPr lang="en-US" sz="2670" dirty="0">
                <a:solidFill>
                  <a:srgbClr val="FFFFFF"/>
                </a:solidFill>
                <a:latin typeface="思源黑体-思源黑体-Medium" pitchFamily="34" charset="0"/>
                <a:ea typeface="思源黑体-思源黑体-Medium" pitchFamily="34" charset="-122"/>
                <a:cs typeface="思源黑体-思源黑体-Medium" pitchFamily="34" charset="-120"/>
              </a:rPr>
              <a:t>3</a:t>
            </a:r>
            <a:endParaRPr lang="en-US" sz="2670" dirty="0"/>
          </a:p>
        </p:txBody>
      </p:sp>
      <p:sp>
        <p:nvSpPr>
          <p:cNvPr id="23" name="Text 4"/>
          <p:cNvSpPr/>
          <p:nvPr/>
        </p:nvSpPr>
        <p:spPr>
          <a:xfrm>
            <a:off x="1536192" y="4481006"/>
            <a:ext cx="5678424" cy="850392"/>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Blockchain technology can revolutionize e-voting by introducing a secure, decentralized, and transparent digital platform.</a:t>
            </a:r>
            <a:endParaRPr lang="en-US" sz="1780" dirty="0"/>
          </a:p>
        </p:txBody>
      </p:sp>
      <p:sp>
        <p:nvSpPr>
          <p:cNvPr id="24" name="Text 5"/>
          <p:cNvSpPr/>
          <p:nvPr/>
        </p:nvSpPr>
        <p:spPr>
          <a:xfrm>
            <a:off x="950976" y="5742432"/>
            <a:ext cx="201168" cy="493776"/>
          </a:xfrm>
          <a:prstGeom prst="rect">
            <a:avLst/>
          </a:prstGeom>
          <a:noFill/>
          <a:ln/>
        </p:spPr>
        <p:txBody>
          <a:bodyPr wrap="none" lIns="0" tIns="0" rIns="0" bIns="0" rtlCol="0" anchor="ctr"/>
          <a:lstStyle/>
          <a:p>
            <a:pPr marL="0" indent="0" algn="l">
              <a:lnSpc>
                <a:spcPts val="3210"/>
              </a:lnSpc>
              <a:buNone/>
            </a:pPr>
            <a:r>
              <a:rPr lang="en-US" sz="2670" dirty="0">
                <a:solidFill>
                  <a:srgbClr val="FFFFFF"/>
                </a:solidFill>
                <a:latin typeface="思源黑体-思源黑体-Medium" pitchFamily="34" charset="0"/>
                <a:ea typeface="思源黑体-思源黑体-Medium" pitchFamily="34" charset="-122"/>
                <a:cs typeface="思源黑体-思源黑体-Medium" pitchFamily="34" charset="-120"/>
              </a:rPr>
              <a:t>5</a:t>
            </a:r>
            <a:endParaRPr lang="en-US" sz="2670" dirty="0"/>
          </a:p>
        </p:txBody>
      </p:sp>
      <p:sp>
        <p:nvSpPr>
          <p:cNvPr id="25" name="Text 6"/>
          <p:cNvSpPr/>
          <p:nvPr/>
        </p:nvSpPr>
        <p:spPr>
          <a:xfrm>
            <a:off x="1463040" y="5715000"/>
            <a:ext cx="5678424" cy="850392"/>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A blockchain-based e-voting application could enable remote, verifiable, and tamper-proof voting while preserving voter anonymity.</a:t>
            </a:r>
            <a:endParaRPr lang="en-US" sz="1780" dirty="0"/>
          </a:p>
        </p:txBody>
      </p:sp>
      <p:sp>
        <p:nvSpPr>
          <p:cNvPr id="26" name="Text 7"/>
          <p:cNvSpPr/>
          <p:nvPr/>
        </p:nvSpPr>
        <p:spPr>
          <a:xfrm>
            <a:off x="7589520" y="2880360"/>
            <a:ext cx="201168" cy="493776"/>
          </a:xfrm>
          <a:prstGeom prst="rect">
            <a:avLst/>
          </a:prstGeom>
          <a:noFill/>
          <a:ln/>
        </p:spPr>
        <p:txBody>
          <a:bodyPr wrap="none" lIns="0" tIns="0" rIns="0" bIns="0" rtlCol="0" anchor="ctr"/>
          <a:lstStyle/>
          <a:p>
            <a:pPr marL="0" indent="0" algn="l">
              <a:lnSpc>
                <a:spcPts val="3210"/>
              </a:lnSpc>
              <a:buNone/>
            </a:pPr>
            <a:r>
              <a:rPr lang="en-US" sz="2670" dirty="0">
                <a:solidFill>
                  <a:srgbClr val="FFFFFF"/>
                </a:solidFill>
                <a:latin typeface="思源黑体-思源黑体-Medium" pitchFamily="34" charset="0"/>
                <a:ea typeface="思源黑体-思源黑体-Medium" pitchFamily="34" charset="-122"/>
                <a:cs typeface="思源黑体-思源黑体-Medium" pitchFamily="34" charset="-120"/>
              </a:rPr>
              <a:t>2</a:t>
            </a:r>
            <a:endParaRPr lang="en-US" sz="2670" dirty="0"/>
          </a:p>
        </p:txBody>
      </p:sp>
      <p:sp>
        <p:nvSpPr>
          <p:cNvPr id="27" name="Text 8"/>
          <p:cNvSpPr/>
          <p:nvPr/>
        </p:nvSpPr>
        <p:spPr>
          <a:xfrm>
            <a:off x="7589520" y="4105656"/>
            <a:ext cx="201168" cy="493776"/>
          </a:xfrm>
          <a:prstGeom prst="rect">
            <a:avLst/>
          </a:prstGeom>
          <a:noFill/>
          <a:ln/>
        </p:spPr>
        <p:txBody>
          <a:bodyPr wrap="none" lIns="0" tIns="0" rIns="0" bIns="0" rtlCol="0" anchor="ctr"/>
          <a:lstStyle/>
          <a:p>
            <a:pPr marL="0" indent="0" algn="l">
              <a:lnSpc>
                <a:spcPts val="3210"/>
              </a:lnSpc>
              <a:buNone/>
            </a:pPr>
            <a:r>
              <a:rPr lang="en-US" sz="2670" dirty="0">
                <a:solidFill>
                  <a:srgbClr val="141414"/>
                </a:solidFill>
                <a:latin typeface="思源黑体-思源黑体-Medium" pitchFamily="34" charset="0"/>
                <a:ea typeface="思源黑体-思源黑体-Medium" pitchFamily="34" charset="-122"/>
                <a:cs typeface="思源黑体-思源黑体-Medium" pitchFamily="34" charset="-120"/>
              </a:rPr>
              <a:t>4</a:t>
            </a:r>
            <a:endParaRPr lang="en-US" sz="2670" dirty="0"/>
          </a:p>
        </p:txBody>
      </p:sp>
      <p:sp>
        <p:nvSpPr>
          <p:cNvPr id="28" name="Text 9"/>
          <p:cNvSpPr/>
          <p:nvPr/>
        </p:nvSpPr>
        <p:spPr>
          <a:xfrm>
            <a:off x="8147304" y="2628900"/>
            <a:ext cx="5678424" cy="996696"/>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The manual and EVM-based processes lack end-to-end transparency and accessibility, especially for remote voters.</a:t>
            </a:r>
            <a:endParaRPr lang="en-US" sz="1780" dirty="0"/>
          </a:p>
        </p:txBody>
      </p:sp>
      <p:sp>
        <p:nvSpPr>
          <p:cNvPr id="29" name="Text 10"/>
          <p:cNvSpPr/>
          <p:nvPr/>
        </p:nvSpPr>
        <p:spPr>
          <a:xfrm>
            <a:off x="8165592" y="4178808"/>
            <a:ext cx="5678424" cy="850392"/>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Each vote can be recorded as a transaction on an immutable blockchain ledger, ensuring integrity and traceability.</a:t>
            </a:r>
            <a:endParaRPr lang="en-US" sz="178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pic>
        <p:nvPicPr>
          <p:cNvPr id="4" name="Image 2" descr="preencoded.png"/>
          <p:cNvPicPr>
            <a:picLocks noChangeAspect="1"/>
          </p:cNvPicPr>
          <p:nvPr/>
        </p:nvPicPr>
        <p:blipFill>
          <a:blip r:embed="rId5">
            <a:duotone>
              <a:prstClr val="black"/>
              <a:schemeClr val="accent6">
                <a:lumMod val="50000"/>
                <a:tint val="45000"/>
                <a:satMod val="400000"/>
              </a:schemeClr>
            </a:duotone>
            <a:extLst>
              <a:ext uri="{BEBA8EAE-BF5A-486C-A8C5-ECC9F3942E4B}">
                <a14:imgProps xmlns:a14="http://schemas.microsoft.com/office/drawing/2010/main">
                  <a14:imgLayer r:embed="rId6">
                    <a14:imgEffect>
                      <a14:colorTemperature colorTemp="4700"/>
                    </a14:imgEffect>
                    <a14:imgEffect>
                      <a14:saturation sat="0"/>
                    </a14:imgEffect>
                  </a14:imgLayer>
                </a14:imgProps>
              </a:ext>
            </a:extLst>
          </a:blip>
          <a:stretch>
            <a:fillRect/>
          </a:stretch>
        </p:blipFill>
        <p:spPr>
          <a:xfrm>
            <a:off x="663720" y="2121408"/>
            <a:ext cx="4197096" cy="4974336"/>
          </a:xfrm>
          <a:prstGeom prst="rect">
            <a:avLst/>
          </a:prstGeom>
        </p:spPr>
      </p:pic>
      <p:pic>
        <p:nvPicPr>
          <p:cNvPr id="5" name="Image 3" descr="preencoded.png"/>
          <p:cNvPicPr>
            <a:picLocks noChangeAspect="1"/>
          </p:cNvPicPr>
          <p:nvPr/>
        </p:nvPicPr>
        <p:blipFill>
          <a:blip r:embed="rId7"/>
          <a:stretch>
            <a:fillRect/>
          </a:stretch>
        </p:blipFill>
        <p:spPr>
          <a:xfrm>
            <a:off x="5221224" y="2121408"/>
            <a:ext cx="4197096" cy="4974336"/>
          </a:xfrm>
          <a:prstGeom prst="rect">
            <a:avLst/>
          </a:prstGeom>
        </p:spPr>
      </p:pic>
      <p:pic>
        <p:nvPicPr>
          <p:cNvPr id="6" name="Image 4" descr="preencoded.png"/>
          <p:cNvPicPr>
            <a:picLocks noChangeAspect="1"/>
          </p:cNvPicPr>
          <p:nvPr/>
        </p:nvPicPr>
        <p:blipFill>
          <a:blip r:embed="rId8"/>
          <a:stretch>
            <a:fillRect/>
          </a:stretch>
        </p:blipFill>
        <p:spPr>
          <a:xfrm>
            <a:off x="9651492" y="2103120"/>
            <a:ext cx="4197096" cy="4974336"/>
          </a:xfrm>
          <a:prstGeom prst="rect">
            <a:avLst/>
          </a:prstGeom>
        </p:spPr>
      </p:pic>
      <p:sp>
        <p:nvSpPr>
          <p:cNvPr id="7" name="Text 0"/>
          <p:cNvSpPr/>
          <p:nvPr/>
        </p:nvSpPr>
        <p:spPr>
          <a:xfrm>
            <a:off x="795528" y="1152144"/>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E0E3D8"/>
                </a:solidFill>
                <a:latin typeface="思源黑体-思源黑体-SemiBold" pitchFamily="34" charset="0"/>
                <a:ea typeface="思源黑体-思源黑体-SemiBold" pitchFamily="34" charset="-122"/>
                <a:cs typeface="思源黑体-思源黑体-SemiBold" pitchFamily="34" charset="-120"/>
              </a:rPr>
              <a:t>2. Literature Review</a:t>
            </a:r>
            <a:endParaRPr lang="en-US" sz="4460" dirty="0"/>
          </a:p>
        </p:txBody>
      </p:sp>
      <p:sp>
        <p:nvSpPr>
          <p:cNvPr id="8" name="Text 1"/>
          <p:cNvSpPr/>
          <p:nvPr/>
        </p:nvSpPr>
        <p:spPr>
          <a:xfrm>
            <a:off x="1024128" y="2340864"/>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Existing Systems</a:t>
            </a:r>
            <a:endParaRPr lang="en-US" sz="2230" dirty="0"/>
          </a:p>
        </p:txBody>
      </p:sp>
      <p:sp>
        <p:nvSpPr>
          <p:cNvPr id="9" name="Text 2"/>
          <p:cNvSpPr/>
          <p:nvPr/>
        </p:nvSpPr>
        <p:spPr>
          <a:xfrm>
            <a:off x="1024128" y="2834640"/>
            <a:ext cx="3749040" cy="1280160"/>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 Current EVM and paper-based systems rely on physical verification and centralized storage and there is no such guarantee as of now for transparent voting.</a:t>
            </a:r>
            <a:endParaRPr lang="en-US" sz="1780" dirty="0"/>
          </a:p>
        </p:txBody>
      </p:sp>
      <p:sp>
        <p:nvSpPr>
          <p:cNvPr id="10" name="Text 3"/>
          <p:cNvSpPr/>
          <p:nvPr/>
        </p:nvSpPr>
        <p:spPr>
          <a:xfrm>
            <a:off x="1005840" y="4251960"/>
            <a:ext cx="3767328" cy="2193445"/>
          </a:xfrm>
          <a:prstGeom prst="rect">
            <a:avLst/>
          </a:prstGeom>
          <a:noFill/>
          <a:ln/>
        </p:spPr>
        <p:txBody>
          <a:bodyPr wrap="square" lIns="0" tIns="0" rIns="0" bIns="0" rtlCol="0" anchor="ctr"/>
          <a:lstStyle/>
          <a:p>
            <a:pPr>
              <a:lnSpc>
                <a:spcPts val="2230"/>
              </a:lnSpc>
              <a:buClr>
                <a:schemeClr val="bg1"/>
              </a:buClr>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 The huge amount of money spent on elections. </a:t>
            </a:r>
            <a:endParaRPr lang="en-US" sz="1780" dirty="0">
              <a:solidFill>
                <a:schemeClr val="bg1"/>
              </a:solidFill>
              <a:latin typeface="思源黑体-思源黑体-Medium" pitchFamily="34" charset="0"/>
              <a:ea typeface="思源黑体-思源黑体-Medium" pitchFamily="34" charset="-122"/>
              <a:cs typeface="思源黑体-思源黑体-Medium" pitchFamily="34" charset="-120"/>
            </a:endParaRPr>
          </a:p>
          <a:p>
            <a:pPr marL="0" indent="0" algn="l">
              <a:lnSpc>
                <a:spcPts val="2230"/>
              </a:lnSpc>
              <a:buNone/>
            </a:pPr>
            <a:endParaRPr lang="en-US" sz="1780" dirty="0">
              <a:solidFill>
                <a:srgbClr val="E0E3D8"/>
              </a:solidFill>
              <a:latin typeface="思源黑体-思源黑体-Medium" pitchFamily="34" charset="0"/>
              <a:ea typeface="思源黑体-思源黑体-Medium" pitchFamily="34" charset="-122"/>
              <a:cs typeface="思源黑体-思源黑体-Medium" pitchFamily="34" charset="-120"/>
            </a:endParaRPr>
          </a:p>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 Online voting in small-scale contexts (e.g., societies, universities) lacks strong encryption or authentication.</a:t>
            </a:r>
          </a:p>
          <a:p>
            <a:pPr marL="0" indent="0" algn="l">
              <a:lnSpc>
                <a:spcPts val="2230"/>
              </a:lnSpc>
              <a:buNone/>
            </a:pPr>
            <a:endParaRPr lang="en-US" sz="1780" dirty="0"/>
          </a:p>
        </p:txBody>
      </p:sp>
      <p:sp>
        <p:nvSpPr>
          <p:cNvPr id="11" name="Text 4"/>
          <p:cNvSpPr/>
          <p:nvPr/>
        </p:nvSpPr>
        <p:spPr>
          <a:xfrm>
            <a:off x="5449824" y="2340864"/>
            <a:ext cx="3749040" cy="713232"/>
          </a:xfrm>
          <a:prstGeom prst="rect">
            <a:avLst/>
          </a:prstGeom>
          <a:noFill/>
          <a:ln/>
        </p:spPr>
        <p:txBody>
          <a:bodyPr wrap="squar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Related Research &amp; Case Studies</a:t>
            </a:r>
            <a:endParaRPr lang="en-US" sz="2230" dirty="0"/>
          </a:p>
        </p:txBody>
      </p:sp>
      <p:sp>
        <p:nvSpPr>
          <p:cNvPr id="12" name="Text 5"/>
          <p:cNvSpPr/>
          <p:nvPr/>
        </p:nvSpPr>
        <p:spPr>
          <a:xfrm>
            <a:off x="5449824" y="3191256"/>
            <a:ext cx="3749040" cy="1133856"/>
          </a:xfrm>
          <a:prstGeom prst="rect">
            <a:avLst/>
          </a:prstGeom>
          <a:noFill/>
          <a:ln/>
        </p:spPr>
        <p:txBody>
          <a:bodyPr wrap="square" lIns="0" tIns="0" rIns="0" bIns="0" rtlCol="0" anchor="ctr"/>
          <a:lstStyle/>
          <a:p>
            <a:pPr>
              <a:lnSpc>
                <a:spcPts val="2230"/>
              </a:lnSpc>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a:t>
            </a:r>
            <a:r>
              <a:rPr lang="en-US" sz="1600" dirty="0"/>
              <a:t> </a:t>
            </a:r>
            <a:r>
              <a:rPr lang="en-US" sz="1780" dirty="0">
                <a:solidFill>
                  <a:schemeClr val="bg1"/>
                </a:solidFill>
              </a:rPr>
              <a:t>Blockchain Based E-voting System: A Proposal Completed Research(2019) by Jorge Lope,</a:t>
            </a:r>
            <a:r>
              <a:rPr lang="en-IN" sz="1780" dirty="0"/>
              <a:t> </a:t>
            </a:r>
            <a:r>
              <a:rPr lang="en-IN" sz="1780" dirty="0">
                <a:solidFill>
                  <a:schemeClr val="bg1"/>
                </a:solidFill>
              </a:rPr>
              <a:t>José Luís Pereira</a:t>
            </a:r>
            <a:r>
              <a:rPr lang="en-US" sz="1780" dirty="0">
                <a:solidFill>
                  <a:schemeClr val="bg1"/>
                </a:solidFill>
                <a:latin typeface="思源黑体-思源黑体-Medium" pitchFamily="34" charset="0"/>
                <a:ea typeface="思源黑体-思源黑体-Medium" pitchFamily="34" charset="-122"/>
                <a:cs typeface="思源黑体-思源黑体-Medium" pitchFamily="34" charset="-120"/>
              </a:rPr>
              <a:t> and J</a:t>
            </a:r>
            <a:r>
              <a:rPr lang="en-IN" sz="1780" dirty="0" err="1">
                <a:solidFill>
                  <a:schemeClr val="bg1"/>
                </a:solidFill>
              </a:rPr>
              <a:t>oão</a:t>
            </a:r>
            <a:r>
              <a:rPr lang="en-IN" sz="1780" dirty="0">
                <a:solidFill>
                  <a:schemeClr val="bg1"/>
                </a:solidFill>
              </a:rPr>
              <a:t> </a:t>
            </a:r>
            <a:r>
              <a:rPr lang="en-IN" sz="1780" dirty="0" err="1">
                <a:solidFill>
                  <a:schemeClr val="bg1"/>
                </a:solidFill>
              </a:rPr>
              <a:t>Varajão</a:t>
            </a:r>
            <a:r>
              <a:rPr lang="en-IN" sz="1780" dirty="0">
                <a:solidFill>
                  <a:schemeClr val="bg1"/>
                </a:solidFill>
              </a:rPr>
              <a:t> </a:t>
            </a:r>
            <a:endParaRPr lang="en-US" sz="1780" dirty="0">
              <a:solidFill>
                <a:schemeClr val="bg1"/>
              </a:solidFill>
            </a:endParaRPr>
          </a:p>
        </p:txBody>
      </p:sp>
      <p:sp>
        <p:nvSpPr>
          <p:cNvPr id="13" name="Text 6"/>
          <p:cNvSpPr/>
          <p:nvPr/>
        </p:nvSpPr>
        <p:spPr>
          <a:xfrm>
            <a:off x="5440680" y="4919472"/>
            <a:ext cx="3749040" cy="1133856"/>
          </a:xfrm>
          <a:prstGeom prst="rect">
            <a:avLst/>
          </a:prstGeom>
          <a:noFill/>
          <a:ln/>
        </p:spPr>
        <p:txBody>
          <a:bodyPr wrap="square" lIns="0" tIns="0" rIns="0" bIns="0" rtlCol="0" anchor="ctr"/>
          <a:lstStyle/>
          <a:p>
            <a:pPr>
              <a:lnSpc>
                <a:spcPts val="2230"/>
              </a:lnSpc>
            </a:pPr>
            <a:r>
              <a:rPr lang="en-US" sz="1780" dirty="0">
                <a:solidFill>
                  <a:schemeClr val="bg1"/>
                </a:solidFill>
                <a:latin typeface="思源黑体-思源黑体-Medium" pitchFamily="34" charset="0"/>
                <a:ea typeface="思源黑体-思源黑体-Medium" pitchFamily="34" charset="-122"/>
                <a:cs typeface="思源黑体-思源黑体-Medium" pitchFamily="34" charset="-120"/>
              </a:rPr>
              <a:t>• </a:t>
            </a:r>
            <a:r>
              <a:rPr lang="en-IN" sz="1780" dirty="0">
                <a:solidFill>
                  <a:schemeClr val="bg1"/>
                </a:solidFill>
              </a:rPr>
              <a:t>On the Design and Implementation of a Blockchain Enabled E-Voting Application Within IoT-Oriented Smart Cities GEETANJALI RATHEE OMER WAQAR 1,RAZI IQBAL 2,(Senior Member, IEEE), 3,(Member, IEEE), AND ALI KASHIF BASHIR 4,(Senior Member, IEEE)(2021)</a:t>
            </a:r>
            <a:endParaRPr lang="en-US" sz="1780" dirty="0">
              <a:solidFill>
                <a:schemeClr val="bg1"/>
              </a:solidFill>
            </a:endParaRPr>
          </a:p>
        </p:txBody>
      </p:sp>
      <p:sp>
        <p:nvSpPr>
          <p:cNvPr id="14" name="Text 7"/>
          <p:cNvSpPr/>
          <p:nvPr/>
        </p:nvSpPr>
        <p:spPr>
          <a:xfrm>
            <a:off x="5449824" y="5724144"/>
            <a:ext cx="3749040" cy="1133856"/>
          </a:xfrm>
          <a:prstGeom prst="rect">
            <a:avLst/>
          </a:prstGeom>
          <a:noFill/>
          <a:ln/>
        </p:spPr>
        <p:txBody>
          <a:bodyPr wrap="square" lIns="0" tIns="0" rIns="0" bIns="0" rtlCol="0" anchor="ctr"/>
          <a:lstStyle/>
          <a:p>
            <a:pPr marL="0" indent="0" algn="l">
              <a:lnSpc>
                <a:spcPts val="2230"/>
              </a:lnSpc>
              <a:buNone/>
            </a:pPr>
            <a:endParaRPr lang="en-US" sz="1780" dirty="0"/>
          </a:p>
        </p:txBody>
      </p:sp>
      <p:sp>
        <p:nvSpPr>
          <p:cNvPr id="15" name="Text 8"/>
          <p:cNvSpPr/>
          <p:nvPr/>
        </p:nvSpPr>
        <p:spPr>
          <a:xfrm>
            <a:off x="9875520" y="2340864"/>
            <a:ext cx="3749040" cy="356616"/>
          </a:xfrm>
          <a:prstGeom prst="rect">
            <a:avLst/>
          </a:prstGeom>
          <a:noFill/>
          <a:ln/>
        </p:spPr>
        <p:txBody>
          <a:bodyPr wrap="none" lIns="0" tIns="0" rIns="0" bIns="0" rtlCol="0" anchor="ctr"/>
          <a:lstStyle/>
          <a:p>
            <a:pPr marL="0" indent="0" algn="l">
              <a:lnSpc>
                <a:spcPts val="2790"/>
              </a:lnSpc>
              <a:buNone/>
            </a:pPr>
            <a:r>
              <a:rPr lang="en-US" sz="2230" dirty="0">
                <a:solidFill>
                  <a:srgbClr val="E0E3D8"/>
                </a:solidFill>
                <a:latin typeface="思源黑体-思源黑体-SemiBold" pitchFamily="34" charset="0"/>
                <a:ea typeface="思源黑体-思源黑体-SemiBold" pitchFamily="34" charset="-122"/>
                <a:cs typeface="思源黑体-思源黑体-SemiBold" pitchFamily="34" charset="-120"/>
              </a:rPr>
              <a:t>Identified Gaps</a:t>
            </a:r>
            <a:endParaRPr lang="en-US" sz="2230" dirty="0"/>
          </a:p>
        </p:txBody>
      </p:sp>
      <p:sp>
        <p:nvSpPr>
          <p:cNvPr id="16" name="Text 9"/>
          <p:cNvSpPr/>
          <p:nvPr/>
        </p:nvSpPr>
        <p:spPr>
          <a:xfrm>
            <a:off x="9875520" y="2834640"/>
            <a:ext cx="3749040" cy="850392"/>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 Lack of large-scale implementation for a diverse population.</a:t>
            </a:r>
            <a:endParaRPr lang="en-US" sz="1780" dirty="0"/>
          </a:p>
        </p:txBody>
      </p:sp>
      <p:sp>
        <p:nvSpPr>
          <p:cNvPr id="17" name="Text 10"/>
          <p:cNvSpPr/>
          <p:nvPr/>
        </p:nvSpPr>
        <p:spPr>
          <a:xfrm>
            <a:off x="9875520" y="3822192"/>
            <a:ext cx="3749040" cy="566928"/>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 Need for Aadhaar-based authentication integration.</a:t>
            </a:r>
            <a:endParaRPr lang="en-US" sz="1780" dirty="0"/>
          </a:p>
        </p:txBody>
      </p:sp>
      <p:sp>
        <p:nvSpPr>
          <p:cNvPr id="18" name="Text 11"/>
          <p:cNvSpPr/>
          <p:nvPr/>
        </p:nvSpPr>
        <p:spPr>
          <a:xfrm>
            <a:off x="9875520" y="4393023"/>
            <a:ext cx="3749040" cy="2186754"/>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 Scalability and cost optimization in public blockchain networks.</a:t>
            </a:r>
          </a:p>
          <a:p>
            <a:pPr marL="0" indent="0" algn="l">
              <a:lnSpc>
                <a:spcPts val="2230"/>
              </a:lnSpc>
              <a:buNone/>
            </a:pPr>
            <a:endParaRPr lang="en-US" sz="1780" dirty="0">
              <a:solidFill>
                <a:srgbClr val="E0E3D8"/>
              </a:solidFill>
              <a:latin typeface="思源黑体-思源黑体-Medium" pitchFamily="34" charset="0"/>
              <a:ea typeface="思源黑体-思源黑体-Medium" pitchFamily="34" charset="-122"/>
              <a:cs typeface="思源黑体-思源黑体-Medium" pitchFamily="34" charset="-120"/>
            </a:endParaRPr>
          </a:p>
          <a:p>
            <a:pPr>
              <a:lnSpc>
                <a:spcPts val="2230"/>
              </a:lnSpc>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•No possible ways to implement this in India as of now due to the poor network infrastructure limiting the implementation of blockchain</a:t>
            </a:r>
            <a:endParaRPr lang="en-US" sz="17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808E2-A95F-574F-8363-139FD3E5725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851BFD1-78AA-7A27-E74D-4D6A681EC7E2}"/>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71129189-5C69-FF86-C1C3-08721807DD31}"/>
              </a:ext>
            </a:extLst>
          </p:cNvPr>
          <p:cNvPicPr>
            <a:picLocks noChangeAspect="1"/>
          </p:cNvPicPr>
          <p:nvPr/>
        </p:nvPicPr>
        <p:blipFill>
          <a:blip r:embed="rId4"/>
          <a:stretch>
            <a:fillRect/>
          </a:stretch>
        </p:blipFill>
        <p:spPr>
          <a:xfrm>
            <a:off x="0" y="0"/>
            <a:ext cx="14630400" cy="2395728"/>
          </a:xfrm>
          <a:prstGeom prst="rect">
            <a:avLst/>
          </a:prstGeom>
        </p:spPr>
      </p:pic>
      <p:sp>
        <p:nvSpPr>
          <p:cNvPr id="4" name="Text 0">
            <a:extLst>
              <a:ext uri="{FF2B5EF4-FFF2-40B4-BE49-F238E27FC236}">
                <a16:creationId xmlns:a16="http://schemas.microsoft.com/office/drawing/2014/main" id="{88E5B91D-5900-3EDF-828E-7F8619EF1590}"/>
              </a:ext>
            </a:extLst>
          </p:cNvPr>
          <p:cNvSpPr/>
          <p:nvPr/>
        </p:nvSpPr>
        <p:spPr>
          <a:xfrm>
            <a:off x="795528" y="4389120"/>
            <a:ext cx="13048488" cy="713232"/>
          </a:xfrm>
          <a:prstGeom prst="rect">
            <a:avLst/>
          </a:prstGeom>
          <a:noFill/>
          <a:ln/>
        </p:spPr>
        <p:txBody>
          <a:bodyPr wrap="none" lIns="0" tIns="0" rIns="0" bIns="0" rtlCol="0" anchor="ctr"/>
          <a:lstStyle/>
          <a:p>
            <a:pPr marL="0" indent="0" algn="ctr">
              <a:lnSpc>
                <a:spcPts val="5580"/>
              </a:lnSpc>
              <a:buNone/>
            </a:pPr>
            <a:r>
              <a:rPr lang="en-US" sz="4460" dirty="0">
                <a:solidFill>
                  <a:srgbClr val="E0E3D8"/>
                </a:solidFill>
                <a:latin typeface="思源黑体-思源黑体-SemiBold" pitchFamily="34" charset="0"/>
                <a:ea typeface="思源黑体-思源黑体-SemiBold" pitchFamily="34" charset="-122"/>
                <a:cs typeface="思源黑体-思源黑体-SemiBold" pitchFamily="34" charset="-120"/>
              </a:rPr>
              <a:t>3. Problem Statement</a:t>
            </a:r>
            <a:endParaRPr lang="en-US" sz="4460" dirty="0"/>
          </a:p>
        </p:txBody>
      </p:sp>
      <p:sp>
        <p:nvSpPr>
          <p:cNvPr id="5" name="Text 1">
            <a:extLst>
              <a:ext uri="{FF2B5EF4-FFF2-40B4-BE49-F238E27FC236}">
                <a16:creationId xmlns:a16="http://schemas.microsoft.com/office/drawing/2014/main" id="{687431DF-A6D9-1A03-2AAE-CD5E955E1945}"/>
              </a:ext>
            </a:extLst>
          </p:cNvPr>
          <p:cNvSpPr/>
          <p:nvPr/>
        </p:nvSpPr>
        <p:spPr>
          <a:xfrm>
            <a:off x="790956" y="6205877"/>
            <a:ext cx="13048488" cy="566928"/>
          </a:xfrm>
          <a:prstGeom prst="rect">
            <a:avLst/>
          </a:prstGeom>
          <a:noFill/>
          <a:ln/>
        </p:spPr>
        <p:txBody>
          <a:bodyPr wrap="square" lIns="0" tIns="0" rIns="0" bIns="0" rtlCol="0" anchor="ctr"/>
          <a:lstStyle/>
          <a:p>
            <a:pPr marL="0" indent="0" algn="ctr">
              <a:lnSpc>
                <a:spcPts val="2230"/>
              </a:lnSpc>
              <a:buNone/>
            </a:pPr>
            <a:r>
              <a:rPr lang="en-US" sz="2400" b="1" dirty="0">
                <a:solidFill>
                  <a:srgbClr val="E0E3D8"/>
                </a:solidFill>
                <a:latin typeface="思源黑体-思源黑体-Medium" pitchFamily="34" charset="0"/>
                <a:ea typeface="思源黑体-思源黑体-Medium" pitchFamily="34" charset="-122"/>
                <a:cs typeface="思源黑体-思源黑体-Medium" pitchFamily="34" charset="-120"/>
              </a:rPr>
              <a:t>The Indian voting system lacks a secure, transparent, and remote-accessible digital mechanism. This project aims to research for a potential solution for a blockchain-based e-voting application ensuring transparency, anonymity, and trust in elections.</a:t>
            </a:r>
            <a:endParaRPr lang="en-US" sz="2400" b="1" dirty="0"/>
          </a:p>
        </p:txBody>
      </p:sp>
    </p:spTree>
    <p:extLst>
      <p:ext uri="{BB962C8B-B14F-4D97-AF65-F5344CB8AC3E}">
        <p14:creationId xmlns:p14="http://schemas.microsoft.com/office/powerpoint/2010/main" val="2204717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44"/>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18288"/>
            <a:ext cx="14630400" cy="8238744"/>
          </a:xfrm>
          <a:prstGeom prst="rect">
            <a:avLst/>
          </a:prstGeom>
        </p:spPr>
      </p:pic>
      <p:pic>
        <p:nvPicPr>
          <p:cNvPr id="4" name="Image 2" descr="preencoded.png"/>
          <p:cNvPicPr>
            <a:picLocks noChangeAspect="1"/>
          </p:cNvPicPr>
          <p:nvPr/>
        </p:nvPicPr>
        <p:blipFill>
          <a:blip r:embed="rId5"/>
          <a:stretch>
            <a:fillRect/>
          </a:stretch>
        </p:blipFill>
        <p:spPr>
          <a:xfrm>
            <a:off x="795528" y="2560320"/>
            <a:ext cx="4197096" cy="2249424"/>
          </a:xfrm>
          <a:prstGeom prst="rect">
            <a:avLst/>
          </a:prstGeom>
        </p:spPr>
      </p:pic>
      <p:pic>
        <p:nvPicPr>
          <p:cNvPr id="5" name="Image 3" descr="preencoded.png"/>
          <p:cNvPicPr>
            <a:picLocks noChangeAspect="1"/>
          </p:cNvPicPr>
          <p:nvPr/>
        </p:nvPicPr>
        <p:blipFill>
          <a:blip r:embed="rId6"/>
          <a:stretch>
            <a:fillRect/>
          </a:stretch>
        </p:blipFill>
        <p:spPr>
          <a:xfrm>
            <a:off x="626364" y="5303520"/>
            <a:ext cx="6409944" cy="1517904"/>
          </a:xfrm>
          <a:prstGeom prst="rect">
            <a:avLst/>
          </a:prstGeom>
        </p:spPr>
      </p:pic>
      <p:pic>
        <p:nvPicPr>
          <p:cNvPr id="6" name="Image 4" descr="preencoded.png"/>
          <p:cNvPicPr>
            <a:picLocks noChangeAspect="1"/>
          </p:cNvPicPr>
          <p:nvPr/>
        </p:nvPicPr>
        <p:blipFill>
          <a:blip r:embed="rId5"/>
          <a:stretch>
            <a:fillRect/>
          </a:stretch>
        </p:blipFill>
        <p:spPr>
          <a:xfrm>
            <a:off x="5105140" y="2523745"/>
            <a:ext cx="4197096" cy="2249423"/>
          </a:xfrm>
          <a:prstGeom prst="rect">
            <a:avLst/>
          </a:prstGeom>
        </p:spPr>
      </p:pic>
      <p:pic>
        <p:nvPicPr>
          <p:cNvPr id="7" name="Image 5" descr="preencoded.png"/>
          <p:cNvPicPr>
            <a:picLocks noChangeAspect="1"/>
          </p:cNvPicPr>
          <p:nvPr/>
        </p:nvPicPr>
        <p:blipFill>
          <a:blip r:embed="rId6"/>
          <a:stretch>
            <a:fillRect/>
          </a:stretch>
        </p:blipFill>
        <p:spPr>
          <a:xfrm>
            <a:off x="7324344" y="5263487"/>
            <a:ext cx="6409944" cy="1517904"/>
          </a:xfrm>
          <a:prstGeom prst="rect">
            <a:avLst/>
          </a:prstGeom>
        </p:spPr>
      </p:pic>
      <p:pic>
        <p:nvPicPr>
          <p:cNvPr id="8" name="Image 6" descr="preencoded.png"/>
          <p:cNvPicPr>
            <a:picLocks noChangeAspect="1"/>
          </p:cNvPicPr>
          <p:nvPr/>
        </p:nvPicPr>
        <p:blipFill>
          <a:blip r:embed="rId5"/>
          <a:stretch>
            <a:fillRect/>
          </a:stretch>
        </p:blipFill>
        <p:spPr>
          <a:xfrm>
            <a:off x="9488629" y="2304288"/>
            <a:ext cx="4540107" cy="2756303"/>
          </a:xfrm>
          <a:prstGeom prst="rect">
            <a:avLst/>
          </a:prstGeom>
        </p:spPr>
      </p:pic>
      <p:sp>
        <p:nvSpPr>
          <p:cNvPr id="9" name="Text 0"/>
          <p:cNvSpPr/>
          <p:nvPr/>
        </p:nvSpPr>
        <p:spPr>
          <a:xfrm>
            <a:off x="795528" y="1060704"/>
            <a:ext cx="13048488" cy="713232"/>
          </a:xfrm>
          <a:prstGeom prst="rect">
            <a:avLst/>
          </a:prstGeom>
          <a:noFill/>
          <a:ln/>
        </p:spPr>
        <p:txBody>
          <a:bodyPr wrap="none" lIns="0" tIns="0" rIns="0" bIns="0" rtlCol="0" anchor="ctr"/>
          <a:lstStyle/>
          <a:p>
            <a:pPr marL="0" indent="0" algn="l">
              <a:lnSpc>
                <a:spcPts val="5580"/>
              </a:lnSpc>
              <a:buNone/>
            </a:pPr>
            <a:r>
              <a:rPr lang="en-US" sz="4460" dirty="0">
                <a:solidFill>
                  <a:srgbClr val="E0E3D8"/>
                </a:solidFill>
                <a:latin typeface="思源黑体-思源黑体-SemiBold" pitchFamily="34" charset="0"/>
                <a:ea typeface="思源黑体-思源黑体-SemiBold" pitchFamily="34" charset="-122"/>
                <a:cs typeface="思源黑体-思源黑体-SemiBold" pitchFamily="34" charset="-120"/>
              </a:rPr>
              <a:t>4. BENEFITS OF USING BLOCKCHAIN TECHNOLOGY</a:t>
            </a:r>
            <a:endParaRPr lang="en-US" sz="4460" dirty="0"/>
          </a:p>
        </p:txBody>
      </p:sp>
      <p:sp>
        <p:nvSpPr>
          <p:cNvPr id="10" name="Text 1"/>
          <p:cNvSpPr/>
          <p:nvPr/>
        </p:nvSpPr>
        <p:spPr>
          <a:xfrm>
            <a:off x="795528" y="2020824"/>
            <a:ext cx="13048488" cy="283464"/>
          </a:xfrm>
          <a:prstGeom prst="rect">
            <a:avLst/>
          </a:prstGeom>
          <a:noFill/>
          <a:ln/>
        </p:spPr>
        <p:txBody>
          <a:bodyPr wrap="non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Proposed Blockchain-Based E-Voting Application:</a:t>
            </a:r>
            <a:endParaRPr lang="en-US" sz="1780" dirty="0"/>
          </a:p>
        </p:txBody>
      </p:sp>
      <p:sp>
        <p:nvSpPr>
          <p:cNvPr id="11" name="Text 2"/>
          <p:cNvSpPr/>
          <p:nvPr/>
        </p:nvSpPr>
        <p:spPr>
          <a:xfrm>
            <a:off x="1024128" y="2788920"/>
            <a:ext cx="3749040"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2" name="Text 3"/>
          <p:cNvSpPr/>
          <p:nvPr/>
        </p:nvSpPr>
        <p:spPr>
          <a:xfrm>
            <a:off x="1024128" y="3273552"/>
            <a:ext cx="3749040" cy="566928"/>
          </a:xfrm>
          <a:prstGeom prst="rect">
            <a:avLst/>
          </a:prstGeom>
          <a:noFill/>
          <a:ln/>
        </p:spPr>
        <p:txBody>
          <a:bodyPr wrap="square" lIns="0" tIns="0" rIns="0" bIns="0" rtlCol="0" anchor="ctr"/>
          <a:lstStyle/>
          <a:p>
            <a:pPr>
              <a:lnSpc>
                <a:spcPts val="2230"/>
              </a:lnSpc>
            </a:pPr>
            <a:r>
              <a:rPr lang="en-US" sz="1780" b="1" u="sng" dirty="0">
                <a:solidFill>
                  <a:schemeClr val="bg1"/>
                </a:solidFill>
              </a:rPr>
              <a:t>Authenticity:</a:t>
            </a:r>
          </a:p>
          <a:p>
            <a:pPr>
              <a:lnSpc>
                <a:spcPts val="2230"/>
              </a:lnSpc>
            </a:pPr>
            <a:r>
              <a:rPr lang="en-US" sz="1780" dirty="0">
                <a:solidFill>
                  <a:schemeClr val="bg1"/>
                </a:solidFill>
              </a:rPr>
              <a:t>Every user of the network is identified by a public key, which can only be accessed by its own private key. Assuming that every voter will keep its own private key secret, then the authenticity requirement is fulfilled; </a:t>
            </a:r>
          </a:p>
        </p:txBody>
      </p:sp>
      <p:sp>
        <p:nvSpPr>
          <p:cNvPr id="13" name="Text 4"/>
          <p:cNvSpPr/>
          <p:nvPr/>
        </p:nvSpPr>
        <p:spPr>
          <a:xfrm>
            <a:off x="1024128" y="4809744"/>
            <a:ext cx="5961888"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4" name="Text 5"/>
          <p:cNvSpPr/>
          <p:nvPr/>
        </p:nvSpPr>
        <p:spPr>
          <a:xfrm>
            <a:off x="896112" y="5519066"/>
            <a:ext cx="5961888" cy="1110334"/>
          </a:xfrm>
          <a:prstGeom prst="rect">
            <a:avLst/>
          </a:prstGeom>
          <a:noFill/>
          <a:ln/>
        </p:spPr>
        <p:txBody>
          <a:bodyPr wrap="square" lIns="0" tIns="0" rIns="0" bIns="0" rtlCol="0" anchor="ctr"/>
          <a:lstStyle/>
          <a:p>
            <a:pPr marL="0" indent="0" algn="l">
              <a:lnSpc>
                <a:spcPts val="2230"/>
              </a:lnSpc>
              <a:buNone/>
            </a:pPr>
            <a:endParaRPr lang="en-US" sz="1780" dirty="0">
              <a:solidFill>
                <a:schemeClr val="bg1"/>
              </a:solidFill>
            </a:endParaRPr>
          </a:p>
        </p:txBody>
      </p:sp>
      <p:sp>
        <p:nvSpPr>
          <p:cNvPr id="15" name="Text 6"/>
          <p:cNvSpPr/>
          <p:nvPr/>
        </p:nvSpPr>
        <p:spPr>
          <a:xfrm>
            <a:off x="5449824" y="2788920"/>
            <a:ext cx="3749040"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6" name="Text 7"/>
          <p:cNvSpPr/>
          <p:nvPr/>
        </p:nvSpPr>
        <p:spPr>
          <a:xfrm>
            <a:off x="5449824" y="3273552"/>
            <a:ext cx="3749040" cy="850392"/>
          </a:xfrm>
          <a:prstGeom prst="rect">
            <a:avLst/>
          </a:prstGeom>
          <a:noFill/>
          <a:ln/>
        </p:spPr>
        <p:txBody>
          <a:bodyPr wrap="squar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a:t>
            </a:r>
            <a:endParaRPr lang="en-US" sz="1780" dirty="0"/>
          </a:p>
        </p:txBody>
      </p:sp>
      <p:sp>
        <p:nvSpPr>
          <p:cNvPr id="17" name="Text 8"/>
          <p:cNvSpPr/>
          <p:nvPr/>
        </p:nvSpPr>
        <p:spPr>
          <a:xfrm>
            <a:off x="795528" y="6345936"/>
            <a:ext cx="13048488" cy="566928"/>
          </a:xfrm>
          <a:prstGeom prst="rect">
            <a:avLst/>
          </a:prstGeom>
          <a:noFill/>
          <a:ln/>
        </p:spPr>
        <p:txBody>
          <a:bodyPr wrap="square" lIns="0" tIns="0" rIns="0" bIns="0" rtlCol="0" anchor="ctr"/>
          <a:lstStyle/>
          <a:p>
            <a:pPr marL="0" indent="0" algn="l">
              <a:lnSpc>
                <a:spcPts val="2230"/>
              </a:lnSpc>
              <a:buNone/>
            </a:pPr>
            <a:endParaRPr lang="en-US" sz="1780" dirty="0"/>
          </a:p>
        </p:txBody>
      </p:sp>
      <p:sp>
        <p:nvSpPr>
          <p:cNvPr id="18" name="Text 9"/>
          <p:cNvSpPr/>
          <p:nvPr/>
        </p:nvSpPr>
        <p:spPr>
          <a:xfrm>
            <a:off x="7662672" y="4809744"/>
            <a:ext cx="5961888"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9" name="Text 10"/>
          <p:cNvSpPr/>
          <p:nvPr/>
        </p:nvSpPr>
        <p:spPr>
          <a:xfrm>
            <a:off x="7662672" y="5294376"/>
            <a:ext cx="5961888" cy="566928"/>
          </a:xfrm>
          <a:prstGeom prst="rect">
            <a:avLst/>
          </a:prstGeom>
          <a:noFill/>
          <a:ln/>
        </p:spPr>
        <p:txBody>
          <a:bodyPr wrap="square" lIns="0" tIns="0" rIns="0" bIns="0" rtlCol="0" anchor="ctr"/>
          <a:lstStyle/>
          <a:p>
            <a:pPr marL="0" indent="0" algn="l">
              <a:lnSpc>
                <a:spcPts val="2230"/>
              </a:lnSpc>
              <a:buNone/>
            </a:pPr>
            <a:endParaRPr lang="en-US" sz="1780" dirty="0"/>
          </a:p>
        </p:txBody>
      </p:sp>
      <p:sp>
        <p:nvSpPr>
          <p:cNvPr id="20" name="Text 11"/>
          <p:cNvSpPr/>
          <p:nvPr/>
        </p:nvSpPr>
        <p:spPr>
          <a:xfrm>
            <a:off x="9875520" y="2788920"/>
            <a:ext cx="3749040"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21" name="Text 12"/>
          <p:cNvSpPr/>
          <p:nvPr/>
        </p:nvSpPr>
        <p:spPr>
          <a:xfrm>
            <a:off x="9875520" y="3273552"/>
            <a:ext cx="3749040" cy="566928"/>
          </a:xfrm>
          <a:prstGeom prst="rect">
            <a:avLst/>
          </a:prstGeom>
          <a:noFill/>
          <a:ln/>
        </p:spPr>
        <p:txBody>
          <a:bodyPr wrap="square" lIns="0" tIns="0" rIns="0" bIns="0" rtlCol="0" anchor="ctr"/>
          <a:lstStyle/>
          <a:p>
            <a:pPr>
              <a:lnSpc>
                <a:spcPts val="2230"/>
              </a:lnSpc>
            </a:pPr>
            <a:endParaRPr lang="en-US" sz="1780" dirty="0"/>
          </a:p>
        </p:txBody>
      </p:sp>
      <p:sp>
        <p:nvSpPr>
          <p:cNvPr id="23" name="TextBox 22">
            <a:extLst>
              <a:ext uri="{FF2B5EF4-FFF2-40B4-BE49-F238E27FC236}">
                <a16:creationId xmlns:a16="http://schemas.microsoft.com/office/drawing/2014/main" id="{3750487C-2E53-825C-43BB-850532A978F4}"/>
              </a:ext>
            </a:extLst>
          </p:cNvPr>
          <p:cNvSpPr txBox="1"/>
          <p:nvPr/>
        </p:nvSpPr>
        <p:spPr>
          <a:xfrm>
            <a:off x="5272910" y="2722323"/>
            <a:ext cx="3861556" cy="1754326"/>
          </a:xfrm>
          <a:prstGeom prst="rect">
            <a:avLst/>
          </a:prstGeom>
          <a:noFill/>
        </p:spPr>
        <p:txBody>
          <a:bodyPr wrap="square">
            <a:spAutoFit/>
          </a:bodyPr>
          <a:lstStyle/>
          <a:p>
            <a:r>
              <a:rPr lang="en-US" sz="1780" b="1" u="sng" dirty="0">
                <a:solidFill>
                  <a:schemeClr val="bg1"/>
                </a:solidFill>
              </a:rPr>
              <a:t>Singularity:</a:t>
            </a:r>
          </a:p>
          <a:p>
            <a:r>
              <a:rPr lang="en-US" sz="1780" dirty="0">
                <a:solidFill>
                  <a:schemeClr val="bg1"/>
                </a:solidFill>
              </a:rPr>
              <a:t>Every vote cast is linked to the public key of the voter on the blockchain. By allowing each public key to cast only one vote, the singularity requirement is assured;</a:t>
            </a:r>
            <a:endParaRPr lang="en-IN" sz="1780" dirty="0">
              <a:solidFill>
                <a:schemeClr val="bg1"/>
              </a:solidFill>
            </a:endParaRPr>
          </a:p>
        </p:txBody>
      </p:sp>
      <p:sp>
        <p:nvSpPr>
          <p:cNvPr id="27" name="TextBox 26">
            <a:extLst>
              <a:ext uri="{FF2B5EF4-FFF2-40B4-BE49-F238E27FC236}">
                <a16:creationId xmlns:a16="http://schemas.microsoft.com/office/drawing/2014/main" id="{12BC1D92-C34D-B57E-E2A5-06EC5E5A50D5}"/>
              </a:ext>
            </a:extLst>
          </p:cNvPr>
          <p:cNvSpPr txBox="1"/>
          <p:nvPr/>
        </p:nvSpPr>
        <p:spPr>
          <a:xfrm>
            <a:off x="9574717" y="2369644"/>
            <a:ext cx="4726499" cy="2557623"/>
          </a:xfrm>
          <a:prstGeom prst="rect">
            <a:avLst/>
          </a:prstGeom>
          <a:noFill/>
        </p:spPr>
        <p:txBody>
          <a:bodyPr wrap="square">
            <a:spAutoFit/>
          </a:bodyPr>
          <a:lstStyle/>
          <a:p>
            <a:r>
              <a:rPr lang="en-US" sz="1780" b="1" u="sng" dirty="0">
                <a:solidFill>
                  <a:schemeClr val="bg1"/>
                </a:solidFill>
              </a:rPr>
              <a:t>Anonymity:</a:t>
            </a:r>
          </a:p>
          <a:p>
            <a:r>
              <a:rPr lang="en-US" sz="1780" dirty="0">
                <a:solidFill>
                  <a:schemeClr val="bg1"/>
                </a:solidFill>
              </a:rPr>
              <a:t> since every user is identified by a public key and the stored vote is encrypted, it is impossible to associate a voter with a vote; </a:t>
            </a:r>
          </a:p>
          <a:p>
            <a:r>
              <a:rPr lang="en-US" sz="1780" b="1" u="sng" dirty="0">
                <a:solidFill>
                  <a:schemeClr val="bg1"/>
                </a:solidFill>
              </a:rPr>
              <a:t>Integrity:</a:t>
            </a:r>
          </a:p>
          <a:p>
            <a:r>
              <a:rPr lang="en-US" sz="1780" dirty="0">
                <a:solidFill>
                  <a:schemeClr val="bg1"/>
                </a:solidFill>
              </a:rPr>
              <a:t>since the hash pointer provides the blockchain with tamper-evident properties, every stored vote has the same properties, meaning that it can’t be adulterated;</a:t>
            </a:r>
            <a:endParaRPr lang="en-IN" sz="1780" dirty="0">
              <a:solidFill>
                <a:schemeClr val="bg1"/>
              </a:solidFill>
            </a:endParaRPr>
          </a:p>
        </p:txBody>
      </p:sp>
      <p:sp>
        <p:nvSpPr>
          <p:cNvPr id="29" name="TextBox 28">
            <a:extLst>
              <a:ext uri="{FF2B5EF4-FFF2-40B4-BE49-F238E27FC236}">
                <a16:creationId xmlns:a16="http://schemas.microsoft.com/office/drawing/2014/main" id="{B44C9EB7-F23E-769B-C755-AB06FD096BF5}"/>
              </a:ext>
            </a:extLst>
          </p:cNvPr>
          <p:cNvSpPr txBox="1"/>
          <p:nvPr/>
        </p:nvSpPr>
        <p:spPr>
          <a:xfrm>
            <a:off x="896112" y="5402427"/>
            <a:ext cx="5569142" cy="1188018"/>
          </a:xfrm>
          <a:prstGeom prst="rect">
            <a:avLst/>
          </a:prstGeom>
          <a:noFill/>
        </p:spPr>
        <p:txBody>
          <a:bodyPr wrap="square">
            <a:spAutoFit/>
          </a:bodyPr>
          <a:lstStyle/>
          <a:p>
            <a:r>
              <a:rPr lang="en-US" sz="1780" b="1" u="sng" dirty="0" err="1">
                <a:solidFill>
                  <a:schemeClr val="bg1"/>
                </a:solidFill>
              </a:rPr>
              <a:t>Uncoercability</a:t>
            </a:r>
            <a:r>
              <a:rPr lang="en-US" sz="1780" b="1" u="sng" dirty="0">
                <a:solidFill>
                  <a:schemeClr val="bg1"/>
                </a:solidFill>
              </a:rPr>
              <a:t>: </a:t>
            </a:r>
          </a:p>
          <a:p>
            <a:r>
              <a:rPr lang="en-US" sz="1780" dirty="0">
                <a:solidFill>
                  <a:schemeClr val="bg1"/>
                </a:solidFill>
              </a:rPr>
              <a:t>Every vote cast will be encrypted before being stored on the blockchain, making it impossible for anyone to know the content of that vote;</a:t>
            </a:r>
            <a:endParaRPr lang="en-IN" sz="1780" dirty="0">
              <a:solidFill>
                <a:schemeClr val="bg1"/>
              </a:solidFill>
            </a:endParaRPr>
          </a:p>
        </p:txBody>
      </p:sp>
      <p:sp>
        <p:nvSpPr>
          <p:cNvPr id="31" name="TextBox 30">
            <a:extLst>
              <a:ext uri="{FF2B5EF4-FFF2-40B4-BE49-F238E27FC236}">
                <a16:creationId xmlns:a16="http://schemas.microsoft.com/office/drawing/2014/main" id="{F9218506-7849-5C94-D7C2-33884DD0202A}"/>
              </a:ext>
            </a:extLst>
          </p:cNvPr>
          <p:cNvSpPr txBox="1"/>
          <p:nvPr/>
        </p:nvSpPr>
        <p:spPr>
          <a:xfrm>
            <a:off x="7366999" y="5400480"/>
            <a:ext cx="6257561" cy="1200329"/>
          </a:xfrm>
          <a:prstGeom prst="rect">
            <a:avLst/>
          </a:prstGeom>
          <a:noFill/>
        </p:spPr>
        <p:txBody>
          <a:bodyPr wrap="square">
            <a:spAutoFit/>
          </a:bodyPr>
          <a:lstStyle/>
          <a:p>
            <a:r>
              <a:rPr lang="en-US" sz="1780" b="1" u="sng" dirty="0">
                <a:solidFill>
                  <a:schemeClr val="bg1"/>
                </a:solidFill>
              </a:rPr>
              <a:t>Verifiability:</a:t>
            </a:r>
          </a:p>
          <a:p>
            <a:r>
              <a:rPr lang="en-US" sz="1780" dirty="0">
                <a:solidFill>
                  <a:schemeClr val="bg1"/>
                </a:solidFill>
              </a:rPr>
              <a:t> since the blockchain is transparent to every node of the network, everyone could confirm that the number of votes casted and counted are the same;</a:t>
            </a:r>
            <a:endParaRPr lang="en-IN" sz="178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ACF2F-2482-F05A-62AB-1F8D3279BD5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DE194058-0FF3-C80F-C84F-761F505F5C89}"/>
              </a:ext>
            </a:extLst>
          </p:cNvPr>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a:extLst>
              <a:ext uri="{FF2B5EF4-FFF2-40B4-BE49-F238E27FC236}">
                <a16:creationId xmlns:a16="http://schemas.microsoft.com/office/drawing/2014/main" id="{E04D0920-A948-7D8B-AF63-27B19D20C3FB}"/>
              </a:ext>
            </a:extLst>
          </p:cNvPr>
          <p:cNvPicPr>
            <a:picLocks noChangeAspect="1"/>
          </p:cNvPicPr>
          <p:nvPr/>
        </p:nvPicPr>
        <p:blipFill>
          <a:blip r:embed="rId4"/>
          <a:stretch>
            <a:fillRect/>
          </a:stretch>
        </p:blipFill>
        <p:spPr>
          <a:xfrm>
            <a:off x="0" y="13716"/>
            <a:ext cx="14630400" cy="8238744"/>
          </a:xfrm>
          <a:prstGeom prst="rect">
            <a:avLst/>
          </a:prstGeom>
        </p:spPr>
      </p:pic>
      <p:pic>
        <p:nvPicPr>
          <p:cNvPr id="4" name="Image 2" descr="preencoded.png">
            <a:extLst>
              <a:ext uri="{FF2B5EF4-FFF2-40B4-BE49-F238E27FC236}">
                <a16:creationId xmlns:a16="http://schemas.microsoft.com/office/drawing/2014/main" id="{7BDA4AF0-41BF-82D4-25D5-A9475EF6D17B}"/>
              </a:ext>
            </a:extLst>
          </p:cNvPr>
          <p:cNvPicPr>
            <a:picLocks noChangeAspect="1"/>
          </p:cNvPicPr>
          <p:nvPr/>
        </p:nvPicPr>
        <p:blipFill>
          <a:blip r:embed="rId5"/>
          <a:stretch>
            <a:fillRect/>
          </a:stretch>
        </p:blipFill>
        <p:spPr>
          <a:xfrm>
            <a:off x="909828" y="2633735"/>
            <a:ext cx="4197096" cy="2434424"/>
          </a:xfrm>
          <a:prstGeom prst="rect">
            <a:avLst/>
          </a:prstGeom>
        </p:spPr>
      </p:pic>
      <p:pic>
        <p:nvPicPr>
          <p:cNvPr id="5" name="Image 3" descr="preencoded.png">
            <a:extLst>
              <a:ext uri="{FF2B5EF4-FFF2-40B4-BE49-F238E27FC236}">
                <a16:creationId xmlns:a16="http://schemas.microsoft.com/office/drawing/2014/main" id="{48746661-1D70-B7FB-9EB5-D696C5ECFABE}"/>
              </a:ext>
            </a:extLst>
          </p:cNvPr>
          <p:cNvPicPr>
            <a:picLocks noChangeAspect="1"/>
          </p:cNvPicPr>
          <p:nvPr/>
        </p:nvPicPr>
        <p:blipFill>
          <a:blip r:embed="rId6"/>
          <a:stretch>
            <a:fillRect/>
          </a:stretch>
        </p:blipFill>
        <p:spPr>
          <a:xfrm>
            <a:off x="576072" y="5165577"/>
            <a:ext cx="6409944" cy="2515383"/>
          </a:xfrm>
          <a:prstGeom prst="rect">
            <a:avLst/>
          </a:prstGeom>
        </p:spPr>
      </p:pic>
      <p:pic>
        <p:nvPicPr>
          <p:cNvPr id="6" name="Image 4" descr="preencoded.png">
            <a:extLst>
              <a:ext uri="{FF2B5EF4-FFF2-40B4-BE49-F238E27FC236}">
                <a16:creationId xmlns:a16="http://schemas.microsoft.com/office/drawing/2014/main" id="{73E0A484-9DE9-49C3-EB5E-0A36BA1D36B5}"/>
              </a:ext>
            </a:extLst>
          </p:cNvPr>
          <p:cNvPicPr>
            <a:picLocks noChangeAspect="1"/>
          </p:cNvPicPr>
          <p:nvPr/>
        </p:nvPicPr>
        <p:blipFill>
          <a:blip r:embed="rId5"/>
          <a:stretch>
            <a:fillRect/>
          </a:stretch>
        </p:blipFill>
        <p:spPr>
          <a:xfrm>
            <a:off x="5230368" y="2587752"/>
            <a:ext cx="4197096" cy="2240280"/>
          </a:xfrm>
          <a:prstGeom prst="rect">
            <a:avLst/>
          </a:prstGeom>
        </p:spPr>
      </p:pic>
      <p:pic>
        <p:nvPicPr>
          <p:cNvPr id="7" name="Image 5" descr="preencoded.png">
            <a:extLst>
              <a:ext uri="{FF2B5EF4-FFF2-40B4-BE49-F238E27FC236}">
                <a16:creationId xmlns:a16="http://schemas.microsoft.com/office/drawing/2014/main" id="{0CD86855-D9FB-9B98-0E67-9B094A7C6556}"/>
              </a:ext>
            </a:extLst>
          </p:cNvPr>
          <p:cNvPicPr>
            <a:picLocks noChangeAspect="1"/>
          </p:cNvPicPr>
          <p:nvPr/>
        </p:nvPicPr>
        <p:blipFill>
          <a:blip r:embed="rId6"/>
          <a:stretch>
            <a:fillRect/>
          </a:stretch>
        </p:blipFill>
        <p:spPr>
          <a:xfrm>
            <a:off x="7490052" y="5258582"/>
            <a:ext cx="6409944" cy="2240280"/>
          </a:xfrm>
          <a:prstGeom prst="rect">
            <a:avLst/>
          </a:prstGeom>
        </p:spPr>
      </p:pic>
      <p:pic>
        <p:nvPicPr>
          <p:cNvPr id="8" name="Image 6" descr="preencoded.png">
            <a:extLst>
              <a:ext uri="{FF2B5EF4-FFF2-40B4-BE49-F238E27FC236}">
                <a16:creationId xmlns:a16="http://schemas.microsoft.com/office/drawing/2014/main" id="{4A67D50C-77A6-FC57-BBD0-4E03709547E4}"/>
              </a:ext>
            </a:extLst>
          </p:cNvPr>
          <p:cNvPicPr>
            <a:picLocks noChangeAspect="1"/>
          </p:cNvPicPr>
          <p:nvPr/>
        </p:nvPicPr>
        <p:blipFill>
          <a:blip r:embed="rId5"/>
          <a:stretch>
            <a:fillRect/>
          </a:stretch>
        </p:blipFill>
        <p:spPr>
          <a:xfrm>
            <a:off x="9628632" y="2591933"/>
            <a:ext cx="4197096" cy="2204486"/>
          </a:xfrm>
          <a:prstGeom prst="rect">
            <a:avLst/>
          </a:prstGeom>
        </p:spPr>
      </p:pic>
      <p:sp>
        <p:nvSpPr>
          <p:cNvPr id="9" name="Text 0">
            <a:extLst>
              <a:ext uri="{FF2B5EF4-FFF2-40B4-BE49-F238E27FC236}">
                <a16:creationId xmlns:a16="http://schemas.microsoft.com/office/drawing/2014/main" id="{81668DAC-13EB-5184-9F84-018B2FB17A37}"/>
              </a:ext>
            </a:extLst>
          </p:cNvPr>
          <p:cNvSpPr/>
          <p:nvPr/>
        </p:nvSpPr>
        <p:spPr>
          <a:xfrm>
            <a:off x="795528" y="1069848"/>
            <a:ext cx="13048488" cy="713232"/>
          </a:xfrm>
          <a:prstGeom prst="rect">
            <a:avLst/>
          </a:prstGeom>
          <a:noFill/>
          <a:ln/>
        </p:spPr>
        <p:txBody>
          <a:bodyPr wrap="none" lIns="0" tIns="0" rIns="0" bIns="0" rtlCol="0" anchor="ctr"/>
          <a:lstStyle/>
          <a:p>
            <a:pPr>
              <a:lnSpc>
                <a:spcPts val="5580"/>
              </a:lnSpc>
            </a:pPr>
            <a:r>
              <a:rPr lang="en-US" sz="4460" dirty="0">
                <a:solidFill>
                  <a:srgbClr val="E0E3D8"/>
                </a:solidFill>
                <a:latin typeface="思源黑体-思源黑体-SemiBold" pitchFamily="34" charset="0"/>
                <a:ea typeface="思源黑体-思源黑体-SemiBold" pitchFamily="34" charset="-122"/>
                <a:cs typeface="思源黑体-思源黑体-SemiBold" pitchFamily="34" charset="-120"/>
              </a:rPr>
              <a:t>4. BENEFITS OF USING BLOCKCHAIN TECHNOLOGY</a:t>
            </a:r>
            <a:endParaRPr lang="en-US" sz="4460" dirty="0"/>
          </a:p>
        </p:txBody>
      </p:sp>
      <p:sp>
        <p:nvSpPr>
          <p:cNvPr id="10" name="Text 1">
            <a:extLst>
              <a:ext uri="{FF2B5EF4-FFF2-40B4-BE49-F238E27FC236}">
                <a16:creationId xmlns:a16="http://schemas.microsoft.com/office/drawing/2014/main" id="{6FB43F5E-CDC2-6F40-E5D0-F6C78B2563B0}"/>
              </a:ext>
            </a:extLst>
          </p:cNvPr>
          <p:cNvSpPr/>
          <p:nvPr/>
        </p:nvSpPr>
        <p:spPr>
          <a:xfrm>
            <a:off x="795528" y="2029968"/>
            <a:ext cx="13048488" cy="283464"/>
          </a:xfrm>
          <a:prstGeom prst="rect">
            <a:avLst/>
          </a:prstGeom>
          <a:noFill/>
          <a:ln/>
        </p:spPr>
        <p:txBody>
          <a:bodyPr wrap="none" lIns="0" tIns="0" rIns="0" bIns="0" rtlCol="0" anchor="ctr"/>
          <a:lstStyle/>
          <a:p>
            <a:pPr marL="0" indent="0" algn="l">
              <a:lnSpc>
                <a:spcPts val="2230"/>
              </a:lnSpc>
              <a:buNone/>
            </a:pPr>
            <a:r>
              <a:rPr lang="en-US" sz="1780" dirty="0">
                <a:solidFill>
                  <a:srgbClr val="E0E3D8"/>
                </a:solidFill>
                <a:latin typeface="思源黑体-思源黑体-Medium" pitchFamily="34" charset="0"/>
                <a:ea typeface="思源黑体-思源黑体-Medium" pitchFamily="34" charset="-122"/>
                <a:cs typeface="思源黑体-思源黑体-Medium" pitchFamily="34" charset="-120"/>
              </a:rPr>
              <a:t>Proposed Blockchain-Based E-Voting Application:</a:t>
            </a:r>
            <a:endParaRPr lang="en-US" sz="1780" dirty="0"/>
          </a:p>
        </p:txBody>
      </p:sp>
      <p:sp>
        <p:nvSpPr>
          <p:cNvPr id="11" name="Text 2">
            <a:extLst>
              <a:ext uri="{FF2B5EF4-FFF2-40B4-BE49-F238E27FC236}">
                <a16:creationId xmlns:a16="http://schemas.microsoft.com/office/drawing/2014/main" id="{0F8005E8-3F9E-0C3E-51EC-1900B401B289}"/>
              </a:ext>
            </a:extLst>
          </p:cNvPr>
          <p:cNvSpPr/>
          <p:nvPr/>
        </p:nvSpPr>
        <p:spPr>
          <a:xfrm>
            <a:off x="1024128" y="2798064"/>
            <a:ext cx="3749040"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2" name="Text 3">
            <a:extLst>
              <a:ext uri="{FF2B5EF4-FFF2-40B4-BE49-F238E27FC236}">
                <a16:creationId xmlns:a16="http://schemas.microsoft.com/office/drawing/2014/main" id="{1D6990B8-8B76-7009-DAA1-37EE2BC89880}"/>
              </a:ext>
            </a:extLst>
          </p:cNvPr>
          <p:cNvSpPr/>
          <p:nvPr/>
        </p:nvSpPr>
        <p:spPr>
          <a:xfrm>
            <a:off x="1024128" y="2672501"/>
            <a:ext cx="4082796" cy="2434423"/>
          </a:xfrm>
          <a:prstGeom prst="rect">
            <a:avLst/>
          </a:prstGeom>
          <a:noFill/>
          <a:ln/>
        </p:spPr>
        <p:txBody>
          <a:bodyPr wrap="square" lIns="0" tIns="0" rIns="0" bIns="0" rtlCol="0" anchor="ctr"/>
          <a:lstStyle/>
          <a:p>
            <a:pPr>
              <a:lnSpc>
                <a:spcPts val="2230"/>
              </a:lnSpc>
            </a:pPr>
            <a:r>
              <a:rPr lang="en-US" sz="1780" b="1" u="sng" dirty="0">
                <a:solidFill>
                  <a:schemeClr val="bg1"/>
                </a:solidFill>
              </a:rPr>
              <a:t>Auditability and Certifiability: </a:t>
            </a:r>
          </a:p>
          <a:p>
            <a:pPr>
              <a:lnSpc>
                <a:spcPts val="2230"/>
              </a:lnSpc>
            </a:pPr>
            <a:r>
              <a:rPr lang="en-US" sz="1780" dirty="0">
                <a:solidFill>
                  <a:schemeClr val="bg1"/>
                </a:solidFill>
              </a:rPr>
              <a:t>equally to the verifiability requirement, the transparence property of blockchain allow</a:t>
            </a:r>
          </a:p>
          <a:p>
            <a:pPr>
              <a:lnSpc>
                <a:spcPts val="2230"/>
              </a:lnSpc>
            </a:pPr>
            <a:r>
              <a:rPr lang="en-US" sz="1780" dirty="0">
                <a:solidFill>
                  <a:schemeClr val="bg1"/>
                </a:solidFill>
              </a:rPr>
              <a:t> for any node in the network to audit the blockchain. Since the system code is open source and visible on the blockchain, means that the used application could be also audited; </a:t>
            </a:r>
          </a:p>
        </p:txBody>
      </p:sp>
      <p:sp>
        <p:nvSpPr>
          <p:cNvPr id="13" name="Text 4">
            <a:extLst>
              <a:ext uri="{FF2B5EF4-FFF2-40B4-BE49-F238E27FC236}">
                <a16:creationId xmlns:a16="http://schemas.microsoft.com/office/drawing/2014/main" id="{E42039FD-C224-01D7-C5FA-7E92A24021FF}"/>
              </a:ext>
            </a:extLst>
          </p:cNvPr>
          <p:cNvSpPr/>
          <p:nvPr/>
        </p:nvSpPr>
        <p:spPr>
          <a:xfrm>
            <a:off x="1024128" y="4818888"/>
            <a:ext cx="5961888"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4" name="Text 5">
            <a:extLst>
              <a:ext uri="{FF2B5EF4-FFF2-40B4-BE49-F238E27FC236}">
                <a16:creationId xmlns:a16="http://schemas.microsoft.com/office/drawing/2014/main" id="{F95B0922-05C6-DE84-4101-70A520AA5B7B}"/>
              </a:ext>
            </a:extLst>
          </p:cNvPr>
          <p:cNvSpPr/>
          <p:nvPr/>
        </p:nvSpPr>
        <p:spPr>
          <a:xfrm>
            <a:off x="1024128" y="5303520"/>
            <a:ext cx="5961888" cy="566928"/>
          </a:xfrm>
          <a:prstGeom prst="rect">
            <a:avLst/>
          </a:prstGeom>
          <a:noFill/>
          <a:ln/>
        </p:spPr>
        <p:txBody>
          <a:bodyPr wrap="square" lIns="0" tIns="0" rIns="0" bIns="0" rtlCol="0" anchor="ctr"/>
          <a:lstStyle/>
          <a:p>
            <a:pPr marL="0" indent="0" algn="l">
              <a:lnSpc>
                <a:spcPts val="2230"/>
              </a:lnSpc>
              <a:buNone/>
            </a:pPr>
            <a:endParaRPr lang="en-US" sz="1780" dirty="0"/>
          </a:p>
        </p:txBody>
      </p:sp>
      <p:sp>
        <p:nvSpPr>
          <p:cNvPr id="15" name="Text 6">
            <a:extLst>
              <a:ext uri="{FF2B5EF4-FFF2-40B4-BE49-F238E27FC236}">
                <a16:creationId xmlns:a16="http://schemas.microsoft.com/office/drawing/2014/main" id="{ADF872FF-DAED-F866-D373-768E0AFB25AE}"/>
              </a:ext>
            </a:extLst>
          </p:cNvPr>
          <p:cNvSpPr/>
          <p:nvPr/>
        </p:nvSpPr>
        <p:spPr>
          <a:xfrm>
            <a:off x="5449824" y="2798064"/>
            <a:ext cx="3749040"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6" name="Text 7">
            <a:extLst>
              <a:ext uri="{FF2B5EF4-FFF2-40B4-BE49-F238E27FC236}">
                <a16:creationId xmlns:a16="http://schemas.microsoft.com/office/drawing/2014/main" id="{5C5A17E6-1000-6AC6-6531-E31C7D3F32FC}"/>
              </a:ext>
            </a:extLst>
          </p:cNvPr>
          <p:cNvSpPr/>
          <p:nvPr/>
        </p:nvSpPr>
        <p:spPr>
          <a:xfrm>
            <a:off x="5449824" y="3282696"/>
            <a:ext cx="3749040" cy="850392"/>
          </a:xfrm>
          <a:prstGeom prst="rect">
            <a:avLst/>
          </a:prstGeom>
          <a:noFill/>
          <a:ln/>
        </p:spPr>
        <p:txBody>
          <a:bodyPr wrap="square" lIns="0" tIns="0" rIns="0" bIns="0" rtlCol="0" anchor="ctr"/>
          <a:lstStyle/>
          <a:p>
            <a:pPr>
              <a:lnSpc>
                <a:spcPts val="2230"/>
              </a:lnSpc>
            </a:pPr>
            <a:r>
              <a:rPr lang="en-US" sz="1780" b="1" u="sng" dirty="0">
                <a:solidFill>
                  <a:schemeClr val="bg1"/>
                </a:solidFill>
              </a:rPr>
              <a:t>Mobility: </a:t>
            </a:r>
          </a:p>
          <a:p>
            <a:pPr>
              <a:lnSpc>
                <a:spcPts val="2230"/>
              </a:lnSpc>
            </a:pPr>
            <a:r>
              <a:rPr lang="en-US" sz="1780" dirty="0">
                <a:solidFill>
                  <a:schemeClr val="bg1"/>
                </a:solidFill>
              </a:rPr>
              <a:t>the only requirements to access the network is a device with internet connection and an address in the blockchain platform, meaning that it is not required any kind of special infrastructure or voting machines;</a:t>
            </a:r>
            <a:r>
              <a:rPr lang="en-US" sz="1780" dirty="0">
                <a:solidFill>
                  <a:schemeClr val="bg1"/>
                </a:solidFill>
                <a:latin typeface="思源黑体-思源黑体-Medium" pitchFamily="34" charset="0"/>
                <a:ea typeface="思源黑体-思源黑体-Medium" pitchFamily="34" charset="-122"/>
                <a:cs typeface="思源黑体-思源黑体-Medium" pitchFamily="34" charset="-120"/>
              </a:rPr>
              <a:t>.</a:t>
            </a:r>
            <a:endParaRPr lang="en-US" sz="1780" dirty="0">
              <a:solidFill>
                <a:schemeClr val="bg1"/>
              </a:solidFill>
            </a:endParaRPr>
          </a:p>
        </p:txBody>
      </p:sp>
      <p:sp>
        <p:nvSpPr>
          <p:cNvPr id="17" name="Text 8">
            <a:extLst>
              <a:ext uri="{FF2B5EF4-FFF2-40B4-BE49-F238E27FC236}">
                <a16:creationId xmlns:a16="http://schemas.microsoft.com/office/drawing/2014/main" id="{F326E613-019F-1D35-A429-D8E214CA69F9}"/>
              </a:ext>
            </a:extLst>
          </p:cNvPr>
          <p:cNvSpPr/>
          <p:nvPr/>
        </p:nvSpPr>
        <p:spPr>
          <a:xfrm>
            <a:off x="795528" y="6355080"/>
            <a:ext cx="13048488" cy="566928"/>
          </a:xfrm>
          <a:prstGeom prst="rect">
            <a:avLst/>
          </a:prstGeom>
          <a:noFill/>
          <a:ln/>
        </p:spPr>
        <p:txBody>
          <a:bodyPr wrap="square" lIns="0" tIns="0" rIns="0" bIns="0" rtlCol="0" anchor="ctr"/>
          <a:lstStyle/>
          <a:p>
            <a:pPr marL="0" indent="0" algn="l">
              <a:lnSpc>
                <a:spcPts val="2230"/>
              </a:lnSpc>
              <a:buNone/>
            </a:pPr>
            <a:endParaRPr lang="en-US" sz="1780" dirty="0"/>
          </a:p>
        </p:txBody>
      </p:sp>
      <p:sp>
        <p:nvSpPr>
          <p:cNvPr id="18" name="Text 9">
            <a:extLst>
              <a:ext uri="{FF2B5EF4-FFF2-40B4-BE49-F238E27FC236}">
                <a16:creationId xmlns:a16="http://schemas.microsoft.com/office/drawing/2014/main" id="{4C1393F5-4742-D206-D693-AF5997BCE375}"/>
              </a:ext>
            </a:extLst>
          </p:cNvPr>
          <p:cNvSpPr/>
          <p:nvPr/>
        </p:nvSpPr>
        <p:spPr>
          <a:xfrm>
            <a:off x="7662672" y="4818888"/>
            <a:ext cx="5961888"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19" name="Text 10">
            <a:extLst>
              <a:ext uri="{FF2B5EF4-FFF2-40B4-BE49-F238E27FC236}">
                <a16:creationId xmlns:a16="http://schemas.microsoft.com/office/drawing/2014/main" id="{BC237934-52E5-C72F-C2D6-7055FF567E60}"/>
              </a:ext>
            </a:extLst>
          </p:cNvPr>
          <p:cNvSpPr/>
          <p:nvPr/>
        </p:nvSpPr>
        <p:spPr>
          <a:xfrm>
            <a:off x="7841316" y="5385816"/>
            <a:ext cx="5874684" cy="1791442"/>
          </a:xfrm>
          <a:prstGeom prst="rect">
            <a:avLst/>
          </a:prstGeom>
          <a:noFill/>
          <a:ln/>
        </p:spPr>
        <p:txBody>
          <a:bodyPr wrap="square" lIns="0" tIns="0" rIns="0" bIns="0" rtlCol="0" anchor="ctr"/>
          <a:lstStyle/>
          <a:p>
            <a:pPr>
              <a:lnSpc>
                <a:spcPts val="2230"/>
              </a:lnSpc>
            </a:pPr>
            <a:r>
              <a:rPr lang="en-US" sz="1780" b="1" u="sng" dirty="0">
                <a:solidFill>
                  <a:schemeClr val="bg1"/>
                </a:solidFill>
              </a:rPr>
              <a:t>Detectability and Recoverability: </a:t>
            </a:r>
          </a:p>
          <a:p>
            <a:pPr>
              <a:lnSpc>
                <a:spcPts val="2230"/>
              </a:lnSpc>
            </a:pPr>
            <a:r>
              <a:rPr lang="en-US" sz="1780" dirty="0">
                <a:solidFill>
                  <a:schemeClr val="bg1"/>
                </a:solidFill>
              </a:rPr>
              <a:t>If any malicious action is made on the blockchain, it will be detected by the system and considered invalid, which fulfils the detectability requirement. In the case of recoverability, as soon as some data is stored on the blockchain, no longer can be deleted, meaning that data can always be recovered. </a:t>
            </a:r>
          </a:p>
        </p:txBody>
      </p:sp>
      <p:sp>
        <p:nvSpPr>
          <p:cNvPr id="20" name="Text 11">
            <a:extLst>
              <a:ext uri="{FF2B5EF4-FFF2-40B4-BE49-F238E27FC236}">
                <a16:creationId xmlns:a16="http://schemas.microsoft.com/office/drawing/2014/main" id="{C6A352C6-D41E-BC38-1A47-5195CAD54F87}"/>
              </a:ext>
            </a:extLst>
          </p:cNvPr>
          <p:cNvSpPr/>
          <p:nvPr/>
        </p:nvSpPr>
        <p:spPr>
          <a:xfrm>
            <a:off x="9875520" y="2798064"/>
            <a:ext cx="3749040" cy="356616"/>
          </a:xfrm>
          <a:prstGeom prst="rect">
            <a:avLst/>
          </a:prstGeom>
          <a:noFill/>
          <a:ln/>
        </p:spPr>
        <p:txBody>
          <a:bodyPr wrap="none" lIns="0" tIns="0" rIns="0" bIns="0" rtlCol="0" anchor="ctr"/>
          <a:lstStyle/>
          <a:p>
            <a:pPr marL="0" indent="0" algn="l">
              <a:lnSpc>
                <a:spcPts val="2790"/>
              </a:lnSpc>
              <a:buNone/>
            </a:pPr>
            <a:endParaRPr lang="en-US" sz="2230" dirty="0"/>
          </a:p>
        </p:txBody>
      </p:sp>
      <p:sp>
        <p:nvSpPr>
          <p:cNvPr id="21" name="Text 12">
            <a:extLst>
              <a:ext uri="{FF2B5EF4-FFF2-40B4-BE49-F238E27FC236}">
                <a16:creationId xmlns:a16="http://schemas.microsoft.com/office/drawing/2014/main" id="{6AEC19E9-3690-C7F9-9E9D-A6805754CCF2}"/>
              </a:ext>
            </a:extLst>
          </p:cNvPr>
          <p:cNvSpPr/>
          <p:nvPr/>
        </p:nvSpPr>
        <p:spPr>
          <a:xfrm>
            <a:off x="9875520" y="3282696"/>
            <a:ext cx="3749040" cy="566928"/>
          </a:xfrm>
          <a:prstGeom prst="rect">
            <a:avLst/>
          </a:prstGeom>
          <a:noFill/>
          <a:ln/>
        </p:spPr>
        <p:txBody>
          <a:bodyPr wrap="square" lIns="0" tIns="0" rIns="0" bIns="0" rtlCol="0" anchor="ctr"/>
          <a:lstStyle/>
          <a:p>
            <a:pPr>
              <a:lnSpc>
                <a:spcPts val="2230"/>
              </a:lnSpc>
            </a:pPr>
            <a:r>
              <a:rPr lang="en-US" sz="1780" b="1" u="sng" dirty="0">
                <a:solidFill>
                  <a:schemeClr val="bg1"/>
                </a:solidFill>
              </a:rPr>
              <a:t>Transparency:</a:t>
            </a:r>
          </a:p>
          <a:p>
            <a:pPr>
              <a:lnSpc>
                <a:spcPts val="2230"/>
              </a:lnSpc>
            </a:pPr>
            <a:r>
              <a:rPr lang="en-US" sz="1780" dirty="0">
                <a:solidFill>
                  <a:schemeClr val="bg1"/>
                </a:solidFill>
              </a:rPr>
              <a:t> identically to the Auditability and Certifiability requirement, transparency is one of the blockchain properties, and every application implemented in the blockchain inherits this same property;</a:t>
            </a:r>
            <a:r>
              <a:rPr lang="en-US" sz="1780" dirty="0">
                <a:solidFill>
                  <a:schemeClr val="bg1"/>
                </a:solidFill>
                <a:latin typeface="思源黑体-思源黑体-Medium" pitchFamily="34" charset="0"/>
                <a:ea typeface="思源黑体-思源黑体-Medium" pitchFamily="34" charset="-122"/>
                <a:cs typeface="思源黑体-思源黑体-Medium" pitchFamily="34" charset="-120"/>
              </a:rPr>
              <a:t>.</a:t>
            </a:r>
            <a:endParaRPr lang="en-US" sz="1780" dirty="0">
              <a:solidFill>
                <a:schemeClr val="bg1"/>
              </a:solidFill>
            </a:endParaRPr>
          </a:p>
        </p:txBody>
      </p:sp>
      <p:sp>
        <p:nvSpPr>
          <p:cNvPr id="23" name="TextBox 22">
            <a:extLst>
              <a:ext uri="{FF2B5EF4-FFF2-40B4-BE49-F238E27FC236}">
                <a16:creationId xmlns:a16="http://schemas.microsoft.com/office/drawing/2014/main" id="{D66CA1FA-09D4-9F0B-8A5B-2FD66C2697F0}"/>
              </a:ext>
            </a:extLst>
          </p:cNvPr>
          <p:cNvSpPr txBox="1"/>
          <p:nvPr/>
        </p:nvSpPr>
        <p:spPr>
          <a:xfrm>
            <a:off x="665281" y="5272922"/>
            <a:ext cx="6320735" cy="2283702"/>
          </a:xfrm>
          <a:prstGeom prst="rect">
            <a:avLst/>
          </a:prstGeom>
          <a:noFill/>
        </p:spPr>
        <p:txBody>
          <a:bodyPr wrap="square">
            <a:spAutoFit/>
          </a:bodyPr>
          <a:lstStyle/>
          <a:p>
            <a:r>
              <a:rPr lang="en-US" sz="1780" b="1" u="sng" dirty="0">
                <a:solidFill>
                  <a:schemeClr val="bg1"/>
                </a:solidFill>
              </a:rPr>
              <a:t>Availability:</a:t>
            </a:r>
          </a:p>
          <a:p>
            <a:r>
              <a:rPr lang="en-US" sz="1780" dirty="0">
                <a:solidFill>
                  <a:schemeClr val="bg1"/>
                </a:solidFill>
              </a:rPr>
              <a:t>since blockchain is a distributed network, as long as the network has the required number of nodes to achieve consensus, the voting system will be always available; </a:t>
            </a:r>
          </a:p>
          <a:p>
            <a:r>
              <a:rPr lang="en-US" sz="1780" b="1" u="sng" dirty="0">
                <a:solidFill>
                  <a:schemeClr val="bg1"/>
                </a:solidFill>
              </a:rPr>
              <a:t>Accessibility and Convenience: </a:t>
            </a:r>
          </a:p>
          <a:p>
            <a:r>
              <a:rPr lang="en-US" sz="1780" dirty="0">
                <a:solidFill>
                  <a:schemeClr val="bg1"/>
                </a:solidFill>
              </a:rPr>
              <a:t>equal to the mobility requirement, blockchain does not require any kind of infrastructure or voting machines. Only a device with an internet connection is required; </a:t>
            </a:r>
            <a:endParaRPr lang="en-IN" sz="1780" dirty="0">
              <a:solidFill>
                <a:schemeClr val="bg1"/>
              </a:solidFill>
            </a:endParaRPr>
          </a:p>
        </p:txBody>
      </p:sp>
    </p:spTree>
    <p:extLst>
      <p:ext uri="{BB962C8B-B14F-4D97-AF65-F5344CB8AC3E}">
        <p14:creationId xmlns:p14="http://schemas.microsoft.com/office/powerpoint/2010/main" val="2825249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DF88616546FC488349BFE965343D76" ma:contentTypeVersion="6" ma:contentTypeDescription="Create a new document." ma:contentTypeScope="" ma:versionID="8e28be918a10294fdf3611dae4cedaf4">
  <xsd:schema xmlns:xsd="http://www.w3.org/2001/XMLSchema" xmlns:xs="http://www.w3.org/2001/XMLSchema" xmlns:p="http://schemas.microsoft.com/office/2006/metadata/properties" xmlns:ns3="e627777f-d9af-46d0-8eb5-83092a07f99e" targetNamespace="http://schemas.microsoft.com/office/2006/metadata/properties" ma:root="true" ma:fieldsID="9970042a6cc8c5de2e4bde408a848674" ns3:_="">
    <xsd:import namespace="e627777f-d9af-46d0-8eb5-83092a07f99e"/>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27777f-d9af-46d0-8eb5-83092a07f99e"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627777f-d9af-46d0-8eb5-83092a07f99e" xsi:nil="true"/>
  </documentManagement>
</p:properties>
</file>

<file path=customXml/itemProps1.xml><?xml version="1.0" encoding="utf-8"?>
<ds:datastoreItem xmlns:ds="http://schemas.openxmlformats.org/officeDocument/2006/customXml" ds:itemID="{FA16C52D-8AEF-4AF6-9B20-C642969A6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27777f-d9af-46d0-8eb5-83092a07f9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ADF7ACA-DC02-48E0-B735-4F945169B2E5}">
  <ds:schemaRefs>
    <ds:schemaRef ds:uri="http://schemas.microsoft.com/sharepoint/v3/contenttype/forms"/>
  </ds:schemaRefs>
</ds:datastoreItem>
</file>

<file path=customXml/itemProps3.xml><?xml version="1.0" encoding="utf-8"?>
<ds:datastoreItem xmlns:ds="http://schemas.openxmlformats.org/officeDocument/2006/customXml" ds:itemID="{254D9946-23A5-4ACE-A405-1BBC8E853041}">
  <ds:schemaRefs>
    <ds:schemaRef ds:uri="http://www.w3.org/XML/1998/namespace"/>
    <ds:schemaRef ds:uri="http://purl.org/dc/dcmitype/"/>
    <ds:schemaRef ds:uri="http://schemas.microsoft.com/office/infopath/2007/PartnerControls"/>
    <ds:schemaRef ds:uri="http://schemas.microsoft.com/office/2006/documentManagement/types"/>
    <ds:schemaRef ds:uri="e627777f-d9af-46d0-8eb5-83092a07f99e"/>
    <ds:schemaRef ds:uri="http://purl.org/dc/term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223</TotalTime>
  <Words>950</Words>
  <Application>Microsoft Office PowerPoint</Application>
  <PresentationFormat>Custom</PresentationFormat>
  <Paragraphs>90</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思源黑体-思源黑体-Medium</vt:lpstr>
      <vt:lpstr>思源黑体-思源黑体-SemiBold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Mudit Purswani [CSE - 2024]</cp:lastModifiedBy>
  <cp:revision>4</cp:revision>
  <dcterms:created xsi:type="dcterms:W3CDTF">2025-10-11T06:25:25Z</dcterms:created>
  <dcterms:modified xsi:type="dcterms:W3CDTF">2025-11-20T05:40:50Z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0x01010058DF88616546FC488349BFE965343D76</vt:lpwstr>
  </property>
</Properties>
</file>